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96" r:id="rId5"/>
    <p:sldId id="2147362773" r:id="rId6"/>
    <p:sldId id="2147362774" r:id="rId7"/>
    <p:sldId id="2147362766" r:id="rId8"/>
    <p:sldId id="2147362776" r:id="rId9"/>
    <p:sldId id="2147362785" r:id="rId10"/>
    <p:sldId id="2147362782" r:id="rId11"/>
    <p:sldId id="2147362786" r:id="rId12"/>
    <p:sldId id="2147362780" r:id="rId13"/>
    <p:sldId id="2147362779" r:id="rId14"/>
    <p:sldId id="2147362784" r:id="rId15"/>
    <p:sldId id="334" r:id="rId16"/>
    <p:sldId id="2147362781" r:id="rId17"/>
    <p:sldId id="214736278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3AA8A08-A46F-B30E-1CCC-6E4304E60F4B}" name="Ana Zelaya" initials="" userId="S::azelaya@metrostar.com::859d8cd9-5131-4743-8fac-67829199546c" providerId="AD"/>
  <p188:author id="{DABBA94A-21C4-ABD3-527C-D4A1DC13BA1B}" name="Kevin Mitchell" initials="KM" userId="S::kmitchell@metrostar.com::b0aafc71-d3fe-4c3d-8bc9-90744caade7a" providerId="AD"/>
  <p188:author id="{1ECF4B4B-06A0-59C9-02B4-89BE7E91E1D2}" name="Rachel T. Coble" initials="RC" userId="S::rteter@metrostar.com::cfa52e5a-0204-4f21-bb09-35760614fd65" providerId="AD"/>
  <p188:author id="{EA80684D-C39B-EC11-6CE6-0D959AB368E8}" name="Anne McCombe" initials="AM" userId="S::amccombe@metrostar.com::356023d3-956b-40b2-8f5d-b5e63e0f6d96" providerId="AD"/>
  <p188:author id="{34AC896E-6F9F-1781-D4B4-222344993E16}" name="Ashley Brush" initials="AB" userId="S::abrush@metrostarsystems.com::0b2217b5-9e60-4724-8e76-67a9be8faf67" providerId="AD"/>
  <p188:author id="{8FB28C99-7514-9280-F430-32E7B5E0CC8E}" name="Allison Turi" initials="AT" userId="S::aturi@metrostar.com::3adf4ec4-eab7-43c4-ace7-bc9621d1e7e0" providerId="AD"/>
  <p188:author id="{1AADAEA5-055F-F517-42F9-082D8DCC94F8}" name="Debbie Peterson" initials="DP" userId="S::dpeterson@metrostar.com::06cf24eb-24d6-4df9-a40d-17ea8aa13a54" providerId="AD"/>
  <p188:author id="{5C90C7A9-2A97-EDFC-3F7C-A9E021C67021}" name="Jesse Scearce" initials="JS" userId="S::jscearce@metrostar.com::87d2e2ee-e8b5-4118-89f6-e417517d047f" providerId="AD"/>
  <p188:author id="{B440ACB1-8D0F-6C55-818D-4860DE26AB03}" name="Allison Turi" initials="AT" userId="S::aturi@metrostarsystems.com::3adf4ec4-eab7-43c4-ace7-bc9621d1e7e0" providerId="AD"/>
  <p188:author id="{8E0E4AC8-3F96-1527-E9D0-30499A1A13E9}" name="Jonathan Bouder" initials="JB" userId="S::jbouder@metrostar.com::7ce8a1be-c71c-40c7-b417-33adcbd1a4f0" providerId="AD"/>
  <p188:author id="{DAB218CA-26A6-6DCD-7E0D-A8A2FCABACC0}" name="Stephanie Wilson" initials="SW" userId="S::swilson@metrostar.com::f03b3703-33d0-4e44-9d75-206c57db0c1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30E4"/>
    <a:srgbClr val="9CD55F"/>
    <a:srgbClr val="F67879"/>
    <a:srgbClr val="5822D5"/>
    <a:srgbClr val="24394A"/>
    <a:srgbClr val="FF00FE"/>
    <a:srgbClr val="305476"/>
    <a:srgbClr val="08538E"/>
    <a:srgbClr val="0E4E39"/>
    <a:srgbClr val="2C40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4CE679-2F59-FB8F-3D2B-C7A2FF9DFA2F}" v="444" dt="2024-07-31T18:32:53.071"/>
    <p1510:client id="{5700FF17-E507-824A-89DD-64D6DCA599D0}" v="1" dt="2024-07-31T18:53:04.288"/>
    <p1510:client id="{CE3CC3FC-14D0-370D-6174-818BE98995DD}" v="1705" dt="2024-07-31T18:52:25.441"/>
    <p1510:client id="{F35D0355-7074-CB52-B95F-6F4C60E0D72D}" v="960" dt="2024-07-31T18:17:09.010"/>
    <p1510:client id="{FC0E5110-3CD1-F049-BC14-35E55BB88146}" v="657" dt="2024-07-31T18:51:50.67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94683"/>
  </p:normalViewPr>
  <p:slideViewPr>
    <p:cSldViewPr snapToGrid="0">
      <p:cViewPr varScale="1">
        <p:scale>
          <a:sx n="139" d="100"/>
          <a:sy n="139" d="100"/>
        </p:scale>
        <p:origin x="5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182B001-193A-6641-9B97-1A457D8954FA}" type="datetimeFigureOut">
              <a:rPr lang="en-US" smtClean="0"/>
              <a:pPr/>
              <a:t>7/31/24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7F77DFDC-F000-664D-967B-58F971983243}" type="slidenum">
              <a:rPr lang="en-US" smtClean="0"/>
              <a:pPr/>
              <a:t>‹#›</a:t>
            </a:fld>
            <a:endParaRPr lang="en-US"/>
          </a:p>
        </p:txBody>
      </p:sp>
    </p:spTree>
    <p:extLst>
      <p:ext uri="{BB962C8B-B14F-4D97-AF65-F5344CB8AC3E}">
        <p14:creationId xmlns:p14="http://schemas.microsoft.com/office/powerpoint/2010/main" val="1612855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77DFDC-F000-664D-967B-58F971983243}" type="slidenum">
              <a:rPr lang="en-US" smtClean="0"/>
              <a:pPr/>
              <a:t>4</a:t>
            </a:fld>
            <a:endParaRPr lang="en-US"/>
          </a:p>
        </p:txBody>
      </p:sp>
    </p:spTree>
    <p:extLst>
      <p:ext uri="{BB962C8B-B14F-4D97-AF65-F5344CB8AC3E}">
        <p14:creationId xmlns:p14="http://schemas.microsoft.com/office/powerpoint/2010/main" val="990256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E489C9-328B-4975-94C0-E93916747D1F}" type="slidenum">
              <a:rPr lang="en-US" smtClean="0"/>
              <a:t>7</a:t>
            </a:fld>
            <a:endParaRPr lang="en-US"/>
          </a:p>
        </p:txBody>
      </p:sp>
    </p:spTree>
    <p:extLst>
      <p:ext uri="{BB962C8B-B14F-4D97-AF65-F5344CB8AC3E}">
        <p14:creationId xmlns:p14="http://schemas.microsoft.com/office/powerpoint/2010/main" val="348263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E489C9-328B-4975-94C0-E93916747D1F}" type="slidenum">
              <a:rPr lang="en-US" smtClean="0"/>
              <a:t>13</a:t>
            </a:fld>
            <a:endParaRPr lang="en-US"/>
          </a:p>
        </p:txBody>
      </p:sp>
    </p:spTree>
    <p:extLst>
      <p:ext uri="{BB962C8B-B14F-4D97-AF65-F5344CB8AC3E}">
        <p14:creationId xmlns:p14="http://schemas.microsoft.com/office/powerpoint/2010/main" val="220987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E489C9-328B-4975-94C0-E93916747D1F}" type="slidenum">
              <a:rPr lang="en-US" smtClean="0"/>
              <a:t>14</a:t>
            </a:fld>
            <a:endParaRPr lang="en-US"/>
          </a:p>
        </p:txBody>
      </p:sp>
    </p:spTree>
    <p:extLst>
      <p:ext uri="{BB962C8B-B14F-4D97-AF65-F5344CB8AC3E}">
        <p14:creationId xmlns:p14="http://schemas.microsoft.com/office/powerpoint/2010/main" val="2903004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WWW.METROSTAR.COM"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METROSTAR.COM" TargetMode="External"/><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181A85D-D4D6-8A38-0D06-7C392F8F0149}"/>
              </a:ext>
            </a:extLst>
          </p:cNvPr>
          <p:cNvSpPr/>
          <p:nvPr userDrawn="1"/>
        </p:nvSpPr>
        <p:spPr>
          <a:xfrm>
            <a:off x="0" y="0"/>
            <a:ext cx="12192000" cy="6858000"/>
          </a:xfrm>
          <a:prstGeom prst="rect">
            <a:avLst/>
          </a:prstGeom>
          <a:gradFill flip="none" rotWithShape="1">
            <a:gsLst>
              <a:gs pos="10000">
                <a:schemeClr val="accent5"/>
              </a:gs>
              <a:gs pos="100000">
                <a:schemeClr val="accent5">
                  <a:alpha val="0"/>
                </a:schemeClr>
              </a:gs>
            </a:gsLst>
            <a:lin ang="16200000" scaled="1"/>
            <a:tileRect/>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A21BA95-5EA9-0CB2-E2EF-0289A7AEBF17}"/>
              </a:ext>
            </a:extLst>
          </p:cNvPr>
          <p:cNvPicPr>
            <a:picLocks noChangeAspect="1"/>
          </p:cNvPicPr>
          <p:nvPr userDrawn="1"/>
        </p:nvPicPr>
        <p:blipFill>
          <a:blip r:embed="rId3"/>
          <a:stretch>
            <a:fillRect/>
          </a:stretch>
        </p:blipFill>
        <p:spPr>
          <a:xfrm>
            <a:off x="549218" y="658423"/>
            <a:ext cx="4545295" cy="1411942"/>
          </a:xfrm>
          <a:prstGeom prst="rect">
            <a:avLst/>
          </a:prstGeom>
        </p:spPr>
      </p:pic>
      <p:sp>
        <p:nvSpPr>
          <p:cNvPr id="8" name="Rectangle 7">
            <a:extLst>
              <a:ext uri="{FF2B5EF4-FFF2-40B4-BE49-F238E27FC236}">
                <a16:creationId xmlns:a16="http://schemas.microsoft.com/office/drawing/2014/main" id="{99FEC6F1-229D-DEBD-DE20-3681896EB1BE}"/>
              </a:ext>
            </a:extLst>
          </p:cNvPr>
          <p:cNvSpPr/>
          <p:nvPr userDrawn="1"/>
        </p:nvSpPr>
        <p:spPr>
          <a:xfrm>
            <a:off x="0" y="5477888"/>
            <a:ext cx="5297214" cy="968003"/>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1" name="Content Placeholder 2">
            <a:extLst>
              <a:ext uri="{FF2B5EF4-FFF2-40B4-BE49-F238E27FC236}">
                <a16:creationId xmlns:a16="http://schemas.microsoft.com/office/drawing/2014/main" id="{CFF49857-A09D-FF21-D61E-12BC92A8249A}"/>
              </a:ext>
            </a:extLst>
          </p:cNvPr>
          <p:cNvSpPr>
            <a:spLocks noGrp="1"/>
          </p:cNvSpPr>
          <p:nvPr>
            <p:ph idx="1" hasCustomPrompt="1"/>
          </p:nvPr>
        </p:nvSpPr>
        <p:spPr>
          <a:xfrm>
            <a:off x="1134038" y="5577998"/>
            <a:ext cx="3806688" cy="792423"/>
          </a:xfrm>
        </p:spPr>
        <p:txBody>
          <a:bodyPr>
            <a:normAutofit/>
          </a:bodyPr>
          <a:lstStyle>
            <a:lvl1pPr marL="0" indent="0">
              <a:buFont typeface="Wingdings" charset="2"/>
              <a:buNone/>
              <a:defRPr sz="1200" b="0" i="0">
                <a:solidFill>
                  <a:schemeClr val="tx1"/>
                </a:solidFill>
                <a:latin typeface="Arial" panose="020B0604020202020204" pitchFamily="34" charset="0"/>
                <a:ea typeface="Open Sans Light" panose="020B0606030504020204" pitchFamily="34" charset="0"/>
                <a:cs typeface="Arial" panose="020B0604020202020204" pitchFamily="34" charset="0"/>
              </a:defRPr>
            </a:lvl1pPr>
            <a:lvl2pPr marL="457200" indent="0">
              <a:buNone/>
              <a:defRPr sz="110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marL="914400" indent="0">
              <a:buNone/>
              <a:defRPr sz="105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marL="1371600" indent="0">
              <a:buNone/>
              <a:defRPr sz="100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marL="1828800" indent="0">
              <a:buNone/>
              <a:defRPr sz="90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PRESENTED TO:</a:t>
            </a:r>
            <a:br>
              <a:rPr lang="en-US"/>
            </a:br>
            <a:r>
              <a:rPr lang="en-US"/>
              <a:t>CUSTOMER NAME, TITLE</a:t>
            </a:r>
            <a:br>
              <a:rPr lang="en-US"/>
            </a:br>
            <a:r>
              <a:rPr lang="en-US"/>
              <a:t>AGENCY</a:t>
            </a:r>
          </a:p>
        </p:txBody>
      </p:sp>
      <p:sp>
        <p:nvSpPr>
          <p:cNvPr id="12" name="Title 1">
            <a:extLst>
              <a:ext uri="{FF2B5EF4-FFF2-40B4-BE49-F238E27FC236}">
                <a16:creationId xmlns:a16="http://schemas.microsoft.com/office/drawing/2014/main" id="{F84EFBE5-81BB-9639-4EE7-D66FD4449AE1}"/>
              </a:ext>
            </a:extLst>
          </p:cNvPr>
          <p:cNvSpPr>
            <a:spLocks noGrp="1"/>
          </p:cNvSpPr>
          <p:nvPr>
            <p:ph type="title" hasCustomPrompt="1"/>
          </p:nvPr>
        </p:nvSpPr>
        <p:spPr>
          <a:xfrm>
            <a:off x="3747052" y="3319551"/>
            <a:ext cx="7633896" cy="1561011"/>
          </a:xfrm>
        </p:spPr>
        <p:txBody>
          <a:bodyPr>
            <a:normAutofit/>
          </a:bodyPr>
          <a:lstStyle>
            <a:lvl1pPr algn="r" defTabSz="457200" rtl="0" eaLnBrk="1" latinLnBrk="0" hangingPunct="1">
              <a:spcBef>
                <a:spcPct val="0"/>
              </a:spcBef>
              <a:buNone/>
              <a:defRPr lang="en-US" sz="2800" b="1" i="0" kern="1200" spc="0" baseline="0" dirty="0">
                <a:solidFill>
                  <a:schemeClr val="bg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31017C3B-4587-41A7-7533-B1B2841DCB73}"/>
              </a:ext>
            </a:extLst>
          </p:cNvPr>
          <p:cNvSpPr>
            <a:spLocks noGrp="1"/>
          </p:cNvSpPr>
          <p:nvPr>
            <p:ph type="body" sz="quarter" idx="24" hasCustomPrompt="1"/>
          </p:nvPr>
        </p:nvSpPr>
        <p:spPr>
          <a:xfrm>
            <a:off x="9501808" y="404423"/>
            <a:ext cx="1879139" cy="508000"/>
          </a:xfrm>
          <a:prstGeom prst="rect">
            <a:avLst/>
          </a:prstGeom>
        </p:spPr>
        <p:txBody>
          <a:bodyPr>
            <a:normAutofit/>
          </a:bodyPr>
          <a:lstStyle>
            <a:lvl1pPr marL="0" indent="0" algn="r">
              <a:buNone/>
              <a:defRPr sz="1400">
                <a:solidFill>
                  <a:schemeClr val="accent2"/>
                </a:solidFill>
                <a:latin typeface="Arial" panose="020B0604020202020204" pitchFamily="34" charset="0"/>
                <a:cs typeface="Arial" panose="020B0604020202020204" pitchFamily="34" charset="0"/>
              </a:defRPr>
            </a:lvl1pPr>
          </a:lstStyle>
          <a:p>
            <a:pPr lvl="0"/>
            <a:r>
              <a:rPr lang="en-US"/>
              <a:t>MONTH YEAR</a:t>
            </a:r>
          </a:p>
        </p:txBody>
      </p:sp>
      <p:sp>
        <p:nvSpPr>
          <p:cNvPr id="14" name="Content Placeholder 2">
            <a:extLst>
              <a:ext uri="{FF2B5EF4-FFF2-40B4-BE49-F238E27FC236}">
                <a16:creationId xmlns:a16="http://schemas.microsoft.com/office/drawing/2014/main" id="{0AA3DDB5-E544-04A5-FFFA-6AD32DA08B8F}"/>
              </a:ext>
            </a:extLst>
          </p:cNvPr>
          <p:cNvSpPr>
            <a:spLocks noGrp="1"/>
          </p:cNvSpPr>
          <p:nvPr>
            <p:ph idx="25" hasCustomPrompt="1"/>
          </p:nvPr>
        </p:nvSpPr>
        <p:spPr>
          <a:xfrm>
            <a:off x="8552200" y="5577998"/>
            <a:ext cx="2828748" cy="792423"/>
          </a:xfrm>
        </p:spPr>
        <p:txBody>
          <a:bodyPr>
            <a:normAutofit/>
          </a:bodyPr>
          <a:lstStyle>
            <a:lvl1pPr marL="0" indent="0" algn="r">
              <a:buFont typeface="Wingdings" charset="2"/>
              <a:buNone/>
              <a:defRPr sz="1200" b="0" i="0">
                <a:solidFill>
                  <a:schemeClr val="bg1"/>
                </a:solidFill>
                <a:latin typeface="Arial" panose="020B0604020202020204" pitchFamily="34" charset="0"/>
                <a:ea typeface="Open Sans Light" panose="020B0606030504020204" pitchFamily="34" charset="0"/>
                <a:cs typeface="Arial" panose="020B0604020202020204" pitchFamily="34" charset="0"/>
              </a:defRPr>
            </a:lvl1pPr>
            <a:lvl2pPr marL="457200" indent="0">
              <a:buNone/>
              <a:defRPr sz="110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marL="914400" indent="0">
              <a:buNone/>
              <a:defRPr sz="105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marL="1371600" indent="0">
              <a:buNone/>
              <a:defRPr sz="100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marL="1828800" indent="0">
              <a:buNone/>
              <a:defRPr sz="90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OUR MISSION</a:t>
            </a:r>
            <a:br>
              <a:rPr lang="en-US"/>
            </a:br>
            <a:r>
              <a:rPr lang="en-US"/>
              <a:t>A PASSION FOR OUR PEOPLE,</a:t>
            </a:r>
            <a:br>
              <a:rPr lang="en-US"/>
            </a:br>
            <a:r>
              <a:rPr lang="en-US"/>
              <a:t>VALUE FOR OUR CUSTOMERS</a:t>
            </a:r>
          </a:p>
        </p:txBody>
      </p:sp>
      <p:cxnSp>
        <p:nvCxnSpPr>
          <p:cNvPr id="15" name="Straight Connector 14">
            <a:extLst>
              <a:ext uri="{FF2B5EF4-FFF2-40B4-BE49-F238E27FC236}">
                <a16:creationId xmlns:a16="http://schemas.microsoft.com/office/drawing/2014/main" id="{ABDBD228-130F-6D51-D733-C6A64F949938}"/>
              </a:ext>
            </a:extLst>
          </p:cNvPr>
          <p:cNvCxnSpPr>
            <a:cxnSpLocks/>
          </p:cNvCxnSpPr>
          <p:nvPr userDrawn="1"/>
        </p:nvCxnSpPr>
        <p:spPr>
          <a:xfrm>
            <a:off x="4736197" y="5695806"/>
            <a:ext cx="5297214"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01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ub">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35D549D-8967-F641-A6CE-EDF324E0D625}"/>
              </a:ext>
            </a:extLst>
          </p:cNvPr>
          <p:cNvSpPr>
            <a:spLocks noGrp="1"/>
          </p:cNvSpPr>
          <p:nvPr>
            <p:ph idx="1"/>
          </p:nvPr>
        </p:nvSpPr>
        <p:spPr>
          <a:xfrm>
            <a:off x="605195" y="1900634"/>
            <a:ext cx="11263745" cy="4077444"/>
          </a:xfrm>
        </p:spPr>
        <p:txBody>
          <a:bodyPr/>
          <a:lstStyle>
            <a:lvl1pPr marL="457200" indent="-457200">
              <a:buFont typeface="Wingdings" charset="2"/>
              <a:buChar char="§"/>
              <a:defRPr sz="2800" b="0" i="0">
                <a:latin typeface="Arial" panose="020B0604020202020204" pitchFamily="34" charset="0"/>
                <a:ea typeface="Open Sans Light" panose="020B0606030504020204" pitchFamily="34" charset="0"/>
                <a:cs typeface="Arial" panose="020B0604020202020204" pitchFamily="34" charset="0"/>
              </a:defRPr>
            </a:lvl1pPr>
            <a:lvl2pPr>
              <a:defRPr sz="2400" b="0" i="0">
                <a:latin typeface="Arial" panose="020B0604020202020204" pitchFamily="34" charset="0"/>
                <a:ea typeface="Open Sans Light" panose="020B0606030504020204" pitchFamily="34" charset="0"/>
                <a:cs typeface="Arial" panose="020B0604020202020204" pitchFamily="34" charset="0"/>
              </a:defRPr>
            </a:lvl2pPr>
            <a:lvl3pPr>
              <a:defRPr sz="2000" b="0" i="0">
                <a:latin typeface="Arial" panose="020B0604020202020204" pitchFamily="34" charset="0"/>
                <a:ea typeface="Open Sans Light" panose="020B0606030504020204" pitchFamily="34" charset="0"/>
                <a:cs typeface="Arial" panose="020B0604020202020204" pitchFamily="34" charset="0"/>
              </a:defRPr>
            </a:lvl3pPr>
            <a:lvl4pPr>
              <a:defRPr sz="1800" b="0" i="0">
                <a:latin typeface="Arial" panose="020B0604020202020204" pitchFamily="34" charset="0"/>
                <a:ea typeface="Open Sans Light" panose="020B0606030504020204" pitchFamily="34" charset="0"/>
                <a:cs typeface="Arial" panose="020B0604020202020204" pitchFamily="34" charset="0"/>
              </a:defRPr>
            </a:lvl4pPr>
            <a:lvl5pPr>
              <a:defRPr sz="1600" b="0" i="0">
                <a:latin typeface="Arial" panose="020B0604020202020204" pitchFamily="34" charset="0"/>
                <a:ea typeface="Open Sans Light"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D2330DBA-3101-EE47-AAF6-0B6983CB81A1}"/>
              </a:ext>
            </a:extLst>
          </p:cNvPr>
          <p:cNvSpPr>
            <a:spLocks noGrp="1"/>
          </p:cNvSpPr>
          <p:nvPr>
            <p:ph type="title" hasCustomPrompt="1"/>
          </p:nvPr>
        </p:nvSpPr>
        <p:spPr>
          <a:xfrm>
            <a:off x="605195" y="366167"/>
            <a:ext cx="11263745"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sp>
        <p:nvSpPr>
          <p:cNvPr id="9" name="Text Placeholder 11">
            <a:extLst>
              <a:ext uri="{FF2B5EF4-FFF2-40B4-BE49-F238E27FC236}">
                <a16:creationId xmlns:a16="http://schemas.microsoft.com/office/drawing/2014/main" id="{1CB6E9BB-5D70-DC40-A705-D32A5DEEC88F}"/>
              </a:ext>
            </a:extLst>
          </p:cNvPr>
          <p:cNvSpPr>
            <a:spLocks noGrp="1"/>
          </p:cNvSpPr>
          <p:nvPr>
            <p:ph type="body" sz="quarter" idx="24"/>
          </p:nvPr>
        </p:nvSpPr>
        <p:spPr>
          <a:xfrm>
            <a:off x="605196" y="1151665"/>
            <a:ext cx="11263744" cy="508000"/>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3" name="Rectangle 2">
            <a:extLst>
              <a:ext uri="{FF2B5EF4-FFF2-40B4-BE49-F238E27FC236}">
                <a16:creationId xmlns:a16="http://schemas.microsoft.com/office/drawing/2014/main" id="{EB19BD74-6C66-F02E-B91E-140D3C784A76}"/>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 name="Picture 3" descr="Icon&#10;&#10;Description automatically generated">
            <a:extLst>
              <a:ext uri="{FF2B5EF4-FFF2-40B4-BE49-F238E27FC236}">
                <a16:creationId xmlns:a16="http://schemas.microsoft.com/office/drawing/2014/main" id="{CE9A0B48-DACD-7DF9-1E0D-746F7C265E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2300600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CF3B94-657B-0E2B-AF42-24C94019739B}"/>
              </a:ext>
            </a:extLst>
          </p:cNvPr>
          <p:cNvSpPr/>
          <p:nvPr userDrawn="1"/>
        </p:nvSpPr>
        <p:spPr>
          <a:xfrm>
            <a:off x="10639059" y="212697"/>
            <a:ext cx="1303361" cy="288538"/>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0" normalizeH="0" baseline="0" noProof="0">
                <a:ln>
                  <a:noFill/>
                </a:ln>
                <a:solidFill>
                  <a:schemeClr val="accent3"/>
                </a:solidFill>
                <a:effectLst/>
                <a:uLnTx/>
                <a:uFillTx/>
                <a:latin typeface="Arial"/>
                <a:ea typeface="+mn-ea"/>
                <a:cs typeface="+mn-cs"/>
              </a:rPr>
              <a:t>CASE STUDY</a:t>
            </a:r>
          </a:p>
        </p:txBody>
      </p:sp>
      <p:sp>
        <p:nvSpPr>
          <p:cNvPr id="5" name="Oval 4">
            <a:extLst>
              <a:ext uri="{FF2B5EF4-FFF2-40B4-BE49-F238E27FC236}">
                <a16:creationId xmlns:a16="http://schemas.microsoft.com/office/drawing/2014/main" id="{23EF406A-0A54-E6A9-066A-5389DFC2322E}"/>
              </a:ext>
            </a:extLst>
          </p:cNvPr>
          <p:cNvSpPr/>
          <p:nvPr userDrawn="1"/>
        </p:nvSpPr>
        <p:spPr>
          <a:xfrm>
            <a:off x="10355670" y="518311"/>
            <a:ext cx="1392498" cy="1392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6" name="Content Placeholder 2">
            <a:extLst>
              <a:ext uri="{FF2B5EF4-FFF2-40B4-BE49-F238E27FC236}">
                <a16:creationId xmlns:a16="http://schemas.microsoft.com/office/drawing/2014/main" id="{21A67E55-864E-5AFA-5055-FDDEA59DC29B}"/>
              </a:ext>
            </a:extLst>
          </p:cNvPr>
          <p:cNvSpPr>
            <a:spLocks noGrp="1"/>
          </p:cNvSpPr>
          <p:nvPr>
            <p:ph idx="1"/>
          </p:nvPr>
        </p:nvSpPr>
        <p:spPr>
          <a:xfrm>
            <a:off x="584507" y="1410537"/>
            <a:ext cx="5802897" cy="1916221"/>
          </a:xfrm>
        </p:spPr>
        <p:txBody>
          <a:bodyPr>
            <a:noAutofit/>
          </a:bodyPr>
          <a:lstStyle>
            <a:lvl1pPr marL="457200" indent="-457200">
              <a:lnSpc>
                <a:spcPct val="100000"/>
              </a:lnSpc>
              <a:buFont typeface="Wingdings" charset="2"/>
              <a:buChar char="§"/>
              <a:defRPr sz="1800" b="0" i="0">
                <a:latin typeface="Arial" panose="020B0604020202020204" pitchFamily="34" charset="0"/>
                <a:ea typeface="Open Sans Light" panose="020B0606030504020204" pitchFamily="34" charset="0"/>
                <a:cs typeface="Arial" panose="020B0604020202020204" pitchFamily="34" charset="0"/>
              </a:defRPr>
            </a:lvl1pPr>
            <a:lvl2pPr>
              <a:lnSpc>
                <a:spcPct val="100000"/>
              </a:lnSpc>
              <a:defRPr sz="1600" b="0" i="0">
                <a:latin typeface="Arial" panose="020B0604020202020204" pitchFamily="34" charset="0"/>
                <a:ea typeface="Open Sans Light" panose="020B0606030504020204" pitchFamily="34" charset="0"/>
                <a:cs typeface="Arial" panose="020B0604020202020204" pitchFamily="34" charset="0"/>
              </a:defRPr>
            </a:lvl2pPr>
            <a:lvl3pPr>
              <a:lnSpc>
                <a:spcPct val="100000"/>
              </a:lnSpc>
              <a:defRPr sz="1400" b="0" i="0">
                <a:latin typeface="Arial" panose="020B0604020202020204" pitchFamily="34" charset="0"/>
                <a:ea typeface="Open Sans Light" panose="020B0606030504020204" pitchFamily="34" charset="0"/>
                <a:cs typeface="Arial" panose="020B0604020202020204" pitchFamily="34" charset="0"/>
              </a:defRPr>
            </a:lvl3pPr>
            <a:lvl4pPr>
              <a:lnSpc>
                <a:spcPct val="100000"/>
              </a:lnSpc>
              <a:defRPr sz="1200" b="0" i="0">
                <a:latin typeface="Arial" panose="020B0604020202020204" pitchFamily="34" charset="0"/>
                <a:ea typeface="Open Sans Light" panose="020B0606030504020204" pitchFamily="34" charset="0"/>
                <a:cs typeface="Arial" panose="020B0604020202020204" pitchFamily="34" charset="0"/>
              </a:defRPr>
            </a:lvl4pPr>
            <a:lvl5pPr>
              <a:lnSpc>
                <a:spcPct val="100000"/>
              </a:lnSpc>
              <a:defRPr sz="1100" b="0" i="0">
                <a:latin typeface="Arial" panose="020B0604020202020204" pitchFamily="34" charset="0"/>
                <a:ea typeface="Open Sans Light"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CB58EC45-EDED-E343-6EC4-F8687B6CDB8B}"/>
              </a:ext>
            </a:extLst>
          </p:cNvPr>
          <p:cNvSpPr>
            <a:spLocks noGrp="1"/>
          </p:cNvSpPr>
          <p:nvPr>
            <p:ph type="title" hasCustomPrompt="1"/>
          </p:nvPr>
        </p:nvSpPr>
        <p:spPr>
          <a:xfrm>
            <a:off x="584507" y="387845"/>
            <a:ext cx="6933153" cy="351169"/>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sp>
        <p:nvSpPr>
          <p:cNvPr id="12" name="Text Placeholder 11">
            <a:extLst>
              <a:ext uri="{FF2B5EF4-FFF2-40B4-BE49-F238E27FC236}">
                <a16:creationId xmlns:a16="http://schemas.microsoft.com/office/drawing/2014/main" id="{9165012C-6EE7-0AE5-5924-7C454D17D80A}"/>
              </a:ext>
            </a:extLst>
          </p:cNvPr>
          <p:cNvSpPr>
            <a:spLocks noGrp="1"/>
          </p:cNvSpPr>
          <p:nvPr>
            <p:ph type="body" sz="quarter" idx="24"/>
          </p:nvPr>
        </p:nvSpPr>
        <p:spPr>
          <a:xfrm>
            <a:off x="584508" y="739014"/>
            <a:ext cx="6933152" cy="269294"/>
          </a:xfrm>
          <a:prstGeom prst="rect">
            <a:avLst/>
          </a:prstGeom>
        </p:spPr>
        <p:txBody>
          <a:bodyPr>
            <a:noAutofit/>
          </a:bodyPr>
          <a:lstStyle>
            <a:lvl1pPr marL="0" indent="0">
              <a:lnSpc>
                <a:spcPct val="100000"/>
              </a:lnSpc>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Content Placeholder 2">
            <a:extLst>
              <a:ext uri="{FF2B5EF4-FFF2-40B4-BE49-F238E27FC236}">
                <a16:creationId xmlns:a16="http://schemas.microsoft.com/office/drawing/2014/main" id="{33355DC4-8DC7-E1F6-BA0D-177552729D51}"/>
              </a:ext>
            </a:extLst>
          </p:cNvPr>
          <p:cNvSpPr>
            <a:spLocks noGrp="1"/>
          </p:cNvSpPr>
          <p:nvPr>
            <p:ph idx="25"/>
          </p:nvPr>
        </p:nvSpPr>
        <p:spPr>
          <a:xfrm>
            <a:off x="584507" y="3625143"/>
            <a:ext cx="5802897" cy="1916221"/>
          </a:xfrm>
        </p:spPr>
        <p:txBody>
          <a:bodyPr>
            <a:noAutofit/>
          </a:bodyPr>
          <a:lstStyle>
            <a:lvl1pPr marL="457200" indent="-457200">
              <a:lnSpc>
                <a:spcPct val="100000"/>
              </a:lnSpc>
              <a:buFont typeface="Wingdings" charset="2"/>
              <a:buChar char="§"/>
              <a:defRPr sz="1800" b="0" i="0">
                <a:latin typeface="Arial" panose="020B0604020202020204" pitchFamily="34" charset="0"/>
                <a:ea typeface="Open Sans Light" panose="020B0606030504020204" pitchFamily="34" charset="0"/>
                <a:cs typeface="Arial" panose="020B0604020202020204" pitchFamily="34" charset="0"/>
              </a:defRPr>
            </a:lvl1pPr>
            <a:lvl2pPr>
              <a:lnSpc>
                <a:spcPct val="100000"/>
              </a:lnSpc>
              <a:defRPr sz="1600" b="0" i="0">
                <a:latin typeface="Arial" panose="020B0604020202020204" pitchFamily="34" charset="0"/>
                <a:ea typeface="Open Sans Light" panose="020B0606030504020204" pitchFamily="34" charset="0"/>
                <a:cs typeface="Arial" panose="020B0604020202020204" pitchFamily="34" charset="0"/>
              </a:defRPr>
            </a:lvl2pPr>
            <a:lvl3pPr>
              <a:lnSpc>
                <a:spcPct val="100000"/>
              </a:lnSpc>
              <a:defRPr sz="1400" b="0" i="0">
                <a:latin typeface="Arial" panose="020B0604020202020204" pitchFamily="34" charset="0"/>
                <a:ea typeface="Open Sans Light" panose="020B0606030504020204" pitchFamily="34" charset="0"/>
                <a:cs typeface="Arial" panose="020B0604020202020204" pitchFamily="34" charset="0"/>
              </a:defRPr>
            </a:lvl3pPr>
            <a:lvl4pPr>
              <a:lnSpc>
                <a:spcPct val="100000"/>
              </a:lnSpc>
              <a:defRPr sz="1200" b="0" i="0">
                <a:latin typeface="Arial" panose="020B0604020202020204" pitchFamily="34" charset="0"/>
                <a:ea typeface="Open Sans Light" panose="020B0606030504020204" pitchFamily="34" charset="0"/>
                <a:cs typeface="Arial" panose="020B0604020202020204" pitchFamily="34" charset="0"/>
              </a:defRPr>
            </a:lvl4pPr>
            <a:lvl5pPr>
              <a:lnSpc>
                <a:spcPct val="100000"/>
              </a:lnSpc>
              <a:defRPr sz="1100" b="0" i="0">
                <a:latin typeface="Arial" panose="020B0604020202020204" pitchFamily="34" charset="0"/>
                <a:ea typeface="Open Sans Light"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3">
            <a:extLst>
              <a:ext uri="{FF2B5EF4-FFF2-40B4-BE49-F238E27FC236}">
                <a16:creationId xmlns:a16="http://schemas.microsoft.com/office/drawing/2014/main" id="{4A1378C8-F900-8957-9C84-B266D0D5FE83}"/>
              </a:ext>
            </a:extLst>
          </p:cNvPr>
          <p:cNvSpPr>
            <a:spLocks noGrp="1"/>
          </p:cNvSpPr>
          <p:nvPr>
            <p:ph type="pic" sz="quarter" idx="26"/>
          </p:nvPr>
        </p:nvSpPr>
        <p:spPr>
          <a:xfrm>
            <a:off x="10410266" y="572159"/>
            <a:ext cx="1283306" cy="1284803"/>
          </a:xfrm>
          <a:prstGeom prst="ellipse">
            <a:avLst/>
          </a:prstGeom>
        </p:spPr>
        <p:txBody>
          <a:bodyPr/>
          <a:lstStyle>
            <a:lvl1pPr marL="0" indent="0">
              <a:buNone/>
              <a:defRPr/>
            </a:lvl1pPr>
          </a:lstStyle>
          <a:p>
            <a:endParaRPr lang="en-US"/>
          </a:p>
        </p:txBody>
      </p:sp>
      <p:sp>
        <p:nvSpPr>
          <p:cNvPr id="26" name="Text Placeholder 25">
            <a:extLst>
              <a:ext uri="{FF2B5EF4-FFF2-40B4-BE49-F238E27FC236}">
                <a16:creationId xmlns:a16="http://schemas.microsoft.com/office/drawing/2014/main" id="{66DF0E07-26ED-5653-FCDA-34E70A445FD8}"/>
              </a:ext>
            </a:extLst>
          </p:cNvPr>
          <p:cNvSpPr>
            <a:spLocks noGrp="1"/>
          </p:cNvSpPr>
          <p:nvPr>
            <p:ph type="body" sz="quarter" idx="27" hasCustomPrompt="1"/>
          </p:nvPr>
        </p:nvSpPr>
        <p:spPr>
          <a:xfrm>
            <a:off x="7042547" y="2479075"/>
            <a:ext cx="1803743" cy="539764"/>
          </a:xfrm>
        </p:spPr>
        <p:txBody>
          <a:bodyPr anchor="ctr">
            <a:normAutofit/>
          </a:bodyPr>
          <a:lstStyle>
            <a:lvl1pPr marL="0" indent="0" algn="ctr">
              <a:buNone/>
              <a:defRPr sz="3600" b="1" i="0">
                <a:solidFill>
                  <a:schemeClr val="accent3"/>
                </a:solidFill>
                <a:latin typeface="Arial Black" panose="020B0604020202020204" pitchFamily="34" charset="0"/>
                <a:cs typeface="Arial Black" panose="020B0604020202020204" pitchFamily="34" charset="0"/>
              </a:defRPr>
            </a:lvl1pPr>
          </a:lstStyle>
          <a:p>
            <a:pPr lvl="0"/>
            <a:r>
              <a:rPr lang="en-US"/>
              <a:t>#</a:t>
            </a:r>
          </a:p>
        </p:txBody>
      </p:sp>
      <p:sp>
        <p:nvSpPr>
          <p:cNvPr id="27" name="Text Placeholder 25">
            <a:extLst>
              <a:ext uri="{FF2B5EF4-FFF2-40B4-BE49-F238E27FC236}">
                <a16:creationId xmlns:a16="http://schemas.microsoft.com/office/drawing/2014/main" id="{09EA4F42-EFB0-2A6B-D45E-CF87B151B875}"/>
              </a:ext>
            </a:extLst>
          </p:cNvPr>
          <p:cNvSpPr>
            <a:spLocks noGrp="1"/>
          </p:cNvSpPr>
          <p:nvPr>
            <p:ph type="body" sz="quarter" idx="28" hasCustomPrompt="1"/>
          </p:nvPr>
        </p:nvSpPr>
        <p:spPr>
          <a:xfrm>
            <a:off x="9642108" y="2479075"/>
            <a:ext cx="1803743" cy="539764"/>
          </a:xfrm>
        </p:spPr>
        <p:txBody>
          <a:bodyPr anchor="ctr">
            <a:normAutofit/>
          </a:bodyPr>
          <a:lstStyle>
            <a:lvl1pPr marL="0" indent="0" algn="ctr">
              <a:buNone/>
              <a:defRPr sz="3600" b="1" i="0">
                <a:solidFill>
                  <a:schemeClr val="accent3"/>
                </a:solidFill>
                <a:latin typeface="Arial Black" panose="020B0604020202020204" pitchFamily="34" charset="0"/>
                <a:cs typeface="Arial Black" panose="020B0604020202020204" pitchFamily="34" charset="0"/>
              </a:defRPr>
            </a:lvl1pPr>
          </a:lstStyle>
          <a:p>
            <a:pPr lvl="0"/>
            <a:r>
              <a:rPr lang="en-US"/>
              <a:t>#</a:t>
            </a:r>
          </a:p>
        </p:txBody>
      </p:sp>
      <p:sp>
        <p:nvSpPr>
          <p:cNvPr id="28" name="Text Placeholder 25">
            <a:extLst>
              <a:ext uri="{FF2B5EF4-FFF2-40B4-BE49-F238E27FC236}">
                <a16:creationId xmlns:a16="http://schemas.microsoft.com/office/drawing/2014/main" id="{64642596-C66E-5B18-374B-49EFF7300134}"/>
              </a:ext>
            </a:extLst>
          </p:cNvPr>
          <p:cNvSpPr>
            <a:spLocks noGrp="1"/>
          </p:cNvSpPr>
          <p:nvPr>
            <p:ph type="body" sz="quarter" idx="29" hasCustomPrompt="1"/>
          </p:nvPr>
        </p:nvSpPr>
        <p:spPr>
          <a:xfrm>
            <a:off x="7042547" y="4060739"/>
            <a:ext cx="1803743" cy="539764"/>
          </a:xfrm>
        </p:spPr>
        <p:txBody>
          <a:bodyPr anchor="ctr">
            <a:normAutofit/>
          </a:bodyPr>
          <a:lstStyle>
            <a:lvl1pPr marL="0" indent="0" algn="ctr">
              <a:buNone/>
              <a:defRPr sz="3600" b="1" i="0">
                <a:solidFill>
                  <a:schemeClr val="accent3"/>
                </a:solidFill>
                <a:latin typeface="Arial Black" panose="020B0604020202020204" pitchFamily="34" charset="0"/>
                <a:cs typeface="Arial Black" panose="020B0604020202020204" pitchFamily="34" charset="0"/>
              </a:defRPr>
            </a:lvl1pPr>
          </a:lstStyle>
          <a:p>
            <a:pPr lvl="0"/>
            <a:r>
              <a:rPr lang="en-US"/>
              <a:t>#</a:t>
            </a:r>
          </a:p>
        </p:txBody>
      </p:sp>
      <p:sp>
        <p:nvSpPr>
          <p:cNvPr id="29" name="Text Placeholder 25">
            <a:extLst>
              <a:ext uri="{FF2B5EF4-FFF2-40B4-BE49-F238E27FC236}">
                <a16:creationId xmlns:a16="http://schemas.microsoft.com/office/drawing/2014/main" id="{57703409-B902-DBFD-27AF-3D42A1A728DA}"/>
              </a:ext>
            </a:extLst>
          </p:cNvPr>
          <p:cNvSpPr>
            <a:spLocks noGrp="1"/>
          </p:cNvSpPr>
          <p:nvPr>
            <p:ph type="body" sz="quarter" idx="30" hasCustomPrompt="1"/>
          </p:nvPr>
        </p:nvSpPr>
        <p:spPr>
          <a:xfrm>
            <a:off x="9642108" y="4060739"/>
            <a:ext cx="1803743" cy="539764"/>
          </a:xfrm>
        </p:spPr>
        <p:txBody>
          <a:bodyPr anchor="ctr">
            <a:normAutofit/>
          </a:bodyPr>
          <a:lstStyle>
            <a:lvl1pPr marL="0" indent="0" algn="ctr">
              <a:buNone/>
              <a:defRPr sz="3600" b="1" i="0">
                <a:solidFill>
                  <a:schemeClr val="accent3"/>
                </a:solidFill>
                <a:latin typeface="Arial Black" panose="020B0604020202020204" pitchFamily="34" charset="0"/>
                <a:cs typeface="Arial Black" panose="020B0604020202020204" pitchFamily="34" charset="0"/>
              </a:defRPr>
            </a:lvl1pPr>
          </a:lstStyle>
          <a:p>
            <a:pPr lvl="0"/>
            <a:r>
              <a:rPr lang="en-US"/>
              <a:t>#</a:t>
            </a:r>
          </a:p>
        </p:txBody>
      </p:sp>
      <p:sp>
        <p:nvSpPr>
          <p:cNvPr id="31" name="Text Placeholder 25">
            <a:extLst>
              <a:ext uri="{FF2B5EF4-FFF2-40B4-BE49-F238E27FC236}">
                <a16:creationId xmlns:a16="http://schemas.microsoft.com/office/drawing/2014/main" id="{4956B122-AABF-A6C7-5845-6B962D29B9CE}"/>
              </a:ext>
            </a:extLst>
          </p:cNvPr>
          <p:cNvSpPr>
            <a:spLocks noGrp="1"/>
          </p:cNvSpPr>
          <p:nvPr>
            <p:ph type="body" sz="quarter" idx="31" hasCustomPrompt="1"/>
          </p:nvPr>
        </p:nvSpPr>
        <p:spPr>
          <a:xfrm>
            <a:off x="7042547" y="3035129"/>
            <a:ext cx="1803743" cy="539764"/>
          </a:xfrm>
        </p:spPr>
        <p:txBody>
          <a:bodyPr anchor="t">
            <a:normAutofit/>
          </a:bodyPr>
          <a:lstStyle>
            <a:lvl1pPr marL="0" indent="0" algn="ctr">
              <a:buNone/>
              <a:defRPr sz="1050" b="1" i="0">
                <a:solidFill>
                  <a:schemeClr val="tx1"/>
                </a:solidFill>
                <a:latin typeface="Arial Black" panose="020B0604020202020204" pitchFamily="34" charset="0"/>
                <a:cs typeface="Arial Black" panose="020B0604020202020204" pitchFamily="34" charset="0"/>
              </a:defRPr>
            </a:lvl1pPr>
          </a:lstStyle>
          <a:p>
            <a:pPr lvl="0"/>
            <a:r>
              <a:rPr lang="en-US"/>
              <a:t>Text</a:t>
            </a:r>
          </a:p>
        </p:txBody>
      </p:sp>
      <p:sp>
        <p:nvSpPr>
          <p:cNvPr id="32" name="Text Placeholder 25">
            <a:extLst>
              <a:ext uri="{FF2B5EF4-FFF2-40B4-BE49-F238E27FC236}">
                <a16:creationId xmlns:a16="http://schemas.microsoft.com/office/drawing/2014/main" id="{E6D17FFB-0034-72AE-3D13-C9ED3E9F26EB}"/>
              </a:ext>
            </a:extLst>
          </p:cNvPr>
          <p:cNvSpPr>
            <a:spLocks noGrp="1"/>
          </p:cNvSpPr>
          <p:nvPr>
            <p:ph type="body" sz="quarter" idx="32" hasCustomPrompt="1"/>
          </p:nvPr>
        </p:nvSpPr>
        <p:spPr>
          <a:xfrm>
            <a:off x="9642108" y="3035129"/>
            <a:ext cx="1803743" cy="539764"/>
          </a:xfrm>
        </p:spPr>
        <p:txBody>
          <a:bodyPr anchor="t">
            <a:normAutofit/>
          </a:bodyPr>
          <a:lstStyle>
            <a:lvl1pPr marL="0" indent="0" algn="ctr">
              <a:buNone/>
              <a:defRPr sz="1050" b="1" i="0">
                <a:solidFill>
                  <a:schemeClr val="tx1"/>
                </a:solidFill>
                <a:latin typeface="Arial Black" panose="020B0604020202020204" pitchFamily="34" charset="0"/>
                <a:cs typeface="Arial Black" panose="020B0604020202020204" pitchFamily="34" charset="0"/>
              </a:defRPr>
            </a:lvl1pPr>
          </a:lstStyle>
          <a:p>
            <a:pPr lvl="0"/>
            <a:r>
              <a:rPr lang="en-US"/>
              <a:t>Text</a:t>
            </a:r>
          </a:p>
        </p:txBody>
      </p:sp>
      <p:sp>
        <p:nvSpPr>
          <p:cNvPr id="33" name="Text Placeholder 25">
            <a:extLst>
              <a:ext uri="{FF2B5EF4-FFF2-40B4-BE49-F238E27FC236}">
                <a16:creationId xmlns:a16="http://schemas.microsoft.com/office/drawing/2014/main" id="{84C60A3B-1DF2-8887-3F8C-1C9ACB5F73C3}"/>
              </a:ext>
            </a:extLst>
          </p:cNvPr>
          <p:cNvSpPr>
            <a:spLocks noGrp="1"/>
          </p:cNvSpPr>
          <p:nvPr>
            <p:ph type="body" sz="quarter" idx="33" hasCustomPrompt="1"/>
          </p:nvPr>
        </p:nvSpPr>
        <p:spPr>
          <a:xfrm>
            <a:off x="7042547" y="4616793"/>
            <a:ext cx="1803743" cy="539764"/>
          </a:xfrm>
        </p:spPr>
        <p:txBody>
          <a:bodyPr anchor="t">
            <a:normAutofit/>
          </a:bodyPr>
          <a:lstStyle>
            <a:lvl1pPr marL="0" indent="0" algn="ctr">
              <a:buNone/>
              <a:defRPr sz="1050" b="1" i="0">
                <a:solidFill>
                  <a:schemeClr val="tx1"/>
                </a:solidFill>
                <a:latin typeface="Arial Black" panose="020B0604020202020204" pitchFamily="34" charset="0"/>
                <a:cs typeface="Arial Black" panose="020B0604020202020204" pitchFamily="34" charset="0"/>
              </a:defRPr>
            </a:lvl1pPr>
          </a:lstStyle>
          <a:p>
            <a:pPr lvl="0"/>
            <a:r>
              <a:rPr lang="en-US"/>
              <a:t>Text</a:t>
            </a:r>
          </a:p>
        </p:txBody>
      </p:sp>
      <p:sp>
        <p:nvSpPr>
          <p:cNvPr id="34" name="Text Placeholder 25">
            <a:extLst>
              <a:ext uri="{FF2B5EF4-FFF2-40B4-BE49-F238E27FC236}">
                <a16:creationId xmlns:a16="http://schemas.microsoft.com/office/drawing/2014/main" id="{46B3AB37-B358-2F20-E2B1-3308A9AECD35}"/>
              </a:ext>
            </a:extLst>
          </p:cNvPr>
          <p:cNvSpPr>
            <a:spLocks noGrp="1"/>
          </p:cNvSpPr>
          <p:nvPr>
            <p:ph type="body" sz="quarter" idx="34" hasCustomPrompt="1"/>
          </p:nvPr>
        </p:nvSpPr>
        <p:spPr>
          <a:xfrm>
            <a:off x="9642108" y="4616793"/>
            <a:ext cx="1803743" cy="539764"/>
          </a:xfrm>
        </p:spPr>
        <p:txBody>
          <a:bodyPr anchor="t">
            <a:normAutofit/>
          </a:bodyPr>
          <a:lstStyle>
            <a:lvl1pPr marL="0" indent="0" algn="ctr">
              <a:buNone/>
              <a:defRPr sz="1050" b="1" i="0">
                <a:solidFill>
                  <a:schemeClr val="tx1"/>
                </a:solidFill>
                <a:latin typeface="Arial Black" panose="020B0604020202020204" pitchFamily="34" charset="0"/>
                <a:cs typeface="Arial Black" panose="020B0604020202020204" pitchFamily="34" charset="0"/>
              </a:defRPr>
            </a:lvl1pPr>
          </a:lstStyle>
          <a:p>
            <a:pPr lvl="0"/>
            <a:r>
              <a:rPr lang="en-US"/>
              <a:t>Text</a:t>
            </a:r>
          </a:p>
        </p:txBody>
      </p:sp>
      <p:cxnSp>
        <p:nvCxnSpPr>
          <p:cNvPr id="10" name="Straight Connector 9">
            <a:extLst>
              <a:ext uri="{FF2B5EF4-FFF2-40B4-BE49-F238E27FC236}">
                <a16:creationId xmlns:a16="http://schemas.microsoft.com/office/drawing/2014/main" id="{79C467C6-67FF-92B7-C675-A6EE5D5BB46E}"/>
              </a:ext>
            </a:extLst>
          </p:cNvPr>
          <p:cNvCxnSpPr>
            <a:cxnSpLocks/>
          </p:cNvCxnSpPr>
          <p:nvPr userDrawn="1"/>
        </p:nvCxnSpPr>
        <p:spPr>
          <a:xfrm>
            <a:off x="11877403" y="333216"/>
            <a:ext cx="341806" cy="0"/>
          </a:xfrm>
          <a:prstGeom prst="line">
            <a:avLst/>
          </a:prstGeom>
          <a:ln>
            <a:solidFill>
              <a:schemeClr val="accent3"/>
            </a:solidFill>
          </a:ln>
        </p:spPr>
        <p:style>
          <a:lnRef idx="1">
            <a:schemeClr val="accent2"/>
          </a:lnRef>
          <a:fillRef idx="0">
            <a:schemeClr val="accent2"/>
          </a:fillRef>
          <a:effectRef idx="0">
            <a:schemeClr val="accent2"/>
          </a:effectRef>
          <a:fontRef idx="minor">
            <a:schemeClr val="tx1"/>
          </a:fontRef>
        </p:style>
      </p:cxnSp>
      <p:pic>
        <p:nvPicPr>
          <p:cNvPr id="15" name="Picture 14" descr="Icon&#10;&#10;Description automatically generated">
            <a:extLst>
              <a:ext uri="{FF2B5EF4-FFF2-40B4-BE49-F238E27FC236}">
                <a16:creationId xmlns:a16="http://schemas.microsoft.com/office/drawing/2014/main" id="{94943FE4-ACF3-5DE4-2099-121BEFA64F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
        <p:nvSpPr>
          <p:cNvPr id="2" name="Rectangle 1">
            <a:extLst>
              <a:ext uri="{FF2B5EF4-FFF2-40B4-BE49-F238E27FC236}">
                <a16:creationId xmlns:a16="http://schemas.microsoft.com/office/drawing/2014/main" id="{D86E08BB-9B8A-5E18-8E18-9EBCF998CBE9}"/>
              </a:ext>
            </a:extLst>
          </p:cNvPr>
          <p:cNvSpPr/>
          <p:nvPr userDrawn="1"/>
        </p:nvSpPr>
        <p:spPr>
          <a:xfrm rot="5400000" flipV="1">
            <a:off x="-3207421" y="3206748"/>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Arial" panose="020B0604020202020204" pitchFamily="34" charset="0"/>
            </a:endParaRPr>
          </a:p>
        </p:txBody>
      </p:sp>
      <p:pic>
        <p:nvPicPr>
          <p:cNvPr id="4" name="Picture 3" descr="Icon&#10;&#10;Description automatically generated">
            <a:extLst>
              <a:ext uri="{FF2B5EF4-FFF2-40B4-BE49-F238E27FC236}">
                <a16:creationId xmlns:a16="http://schemas.microsoft.com/office/drawing/2014/main" id="{F21BDCC9-CD1D-EC77-098F-BEA4AAA402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6"/>
            <a:ext cx="312053" cy="310795"/>
          </a:xfrm>
          <a:prstGeom prst="rect">
            <a:avLst/>
          </a:prstGeom>
        </p:spPr>
      </p:pic>
    </p:spTree>
    <p:extLst>
      <p:ext uri="{BB962C8B-B14F-4D97-AF65-F5344CB8AC3E}">
        <p14:creationId xmlns:p14="http://schemas.microsoft.com/office/powerpoint/2010/main" val="2562930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2A39-A0A7-E84D-83A1-24991BD5D261}"/>
              </a:ext>
            </a:extLst>
          </p:cNvPr>
          <p:cNvSpPr>
            <a:spLocks noGrp="1"/>
          </p:cNvSpPr>
          <p:nvPr>
            <p:ph type="title" hasCustomPrompt="1"/>
          </p:nvPr>
        </p:nvSpPr>
        <p:spPr>
          <a:xfrm>
            <a:off x="607953" y="368176"/>
            <a:ext cx="11263745"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35AB8ED0-7272-514F-B5E3-EB3B648230BB}"/>
              </a:ext>
            </a:extLst>
          </p:cNvPr>
          <p:cNvSpPr>
            <a:spLocks noGrp="1"/>
          </p:cNvSpPr>
          <p:nvPr>
            <p:ph type="body" sz="quarter" idx="24"/>
          </p:nvPr>
        </p:nvSpPr>
        <p:spPr>
          <a:xfrm>
            <a:off x="607954" y="1163132"/>
            <a:ext cx="11263744" cy="508000"/>
          </a:xfrm>
          <a:prstGeom prst="rect">
            <a:avLst/>
          </a:prstGeom>
        </p:spPr>
        <p:txBody>
          <a:bodyPr>
            <a:norm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5" name="Content Placeholder 2">
            <a:extLst>
              <a:ext uri="{FF2B5EF4-FFF2-40B4-BE49-F238E27FC236}">
                <a16:creationId xmlns:a16="http://schemas.microsoft.com/office/drawing/2014/main" id="{C36CFF88-0F24-1744-B53D-6B721687C07B}"/>
              </a:ext>
            </a:extLst>
          </p:cNvPr>
          <p:cNvSpPr>
            <a:spLocks noGrp="1"/>
          </p:cNvSpPr>
          <p:nvPr>
            <p:ph sz="half" idx="1"/>
          </p:nvPr>
        </p:nvSpPr>
        <p:spPr>
          <a:xfrm>
            <a:off x="621322" y="2044701"/>
            <a:ext cx="5486400" cy="4019550"/>
          </a:xfrm>
        </p:spPr>
        <p:txBody>
          <a:bodyPr>
            <a:normAutofit/>
          </a:bodyPr>
          <a:lstStyle>
            <a:lvl1pPr marL="342900" indent="-342900">
              <a:buFont typeface="Wingdings" charset="2"/>
              <a:buChar cha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8A7ABE16-861B-684D-810A-D45414C4B75A}"/>
              </a:ext>
            </a:extLst>
          </p:cNvPr>
          <p:cNvSpPr>
            <a:spLocks noGrp="1"/>
          </p:cNvSpPr>
          <p:nvPr>
            <p:ph sz="half" idx="25"/>
          </p:nvPr>
        </p:nvSpPr>
        <p:spPr>
          <a:xfrm>
            <a:off x="6412524" y="2044701"/>
            <a:ext cx="5486400" cy="4019550"/>
          </a:xfrm>
        </p:spPr>
        <p:txBody>
          <a:bodyPr>
            <a:normAutofit/>
          </a:bodyPr>
          <a:lstStyle>
            <a:lvl1pPr marL="342900" indent="-342900">
              <a:buFont typeface="Wingdings" charset="2"/>
              <a:buChar cha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76705F12-38DA-EFE8-1A65-60D733A76062}"/>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9" name="Picture 8" descr="Icon&#10;&#10;Description automatically generated">
            <a:extLst>
              <a:ext uri="{FF2B5EF4-FFF2-40B4-BE49-F238E27FC236}">
                <a16:creationId xmlns:a16="http://schemas.microsoft.com/office/drawing/2014/main" id="{E2A8E224-3BE7-0DA8-9B14-A9FAE7CBC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3570183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93E653-CFB6-5843-A05B-102BFB4B3EAD}"/>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Picture 2" descr="Icon&#10;&#10;Description automatically generated">
            <a:extLst>
              <a:ext uri="{FF2B5EF4-FFF2-40B4-BE49-F238E27FC236}">
                <a16:creationId xmlns:a16="http://schemas.microsoft.com/office/drawing/2014/main" id="{0146A6BC-45DC-7BA7-D671-0BD9ACF5A9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481775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521BCEF2-EDF9-937A-7F7A-C3BACB64C2B4}"/>
              </a:ext>
            </a:extLst>
          </p:cNvPr>
          <p:cNvSpPr txBox="1">
            <a:spLocks/>
          </p:cNvSpPr>
          <p:nvPr userDrawn="1"/>
        </p:nvSpPr>
        <p:spPr>
          <a:xfrm>
            <a:off x="4648200" y="6404060"/>
            <a:ext cx="2895600" cy="249385"/>
          </a:xfrm>
          <a:prstGeom prst="rect">
            <a:avLst/>
          </a:prstGeom>
        </p:spPr>
        <p:txBody>
          <a:bodyPr vert="horz" lIns="91440" tIns="45720" rIns="91440" bIns="45720" rtlCol="0" anchor="ctr"/>
          <a:lstStyle>
            <a:defPPr>
              <a:defRPr lang="en-US"/>
            </a:defPPr>
            <a:lvl1pPr marL="0" algn="ctr" defTabSz="914400" rtl="0" eaLnBrk="1" latinLnBrk="0" hangingPunct="1">
              <a:defRPr sz="800" b="0" kern="1200">
                <a:solidFill>
                  <a:schemeClr val="bg1">
                    <a:lumMod val="75000"/>
                  </a:schemeClr>
                </a:solidFill>
                <a:latin typeface="Arial" panose="020B0604020202020204" pitchFamily="34" charset="0"/>
                <a:ea typeface="Open Sans Light" panose="020B060603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chemeClr val="accent4"/>
                </a:solidFill>
              </a:rPr>
              <a:t>© 2024 </a:t>
            </a:r>
            <a:r>
              <a:rPr lang="en-US" b="0" i="0" err="1">
                <a:solidFill>
                  <a:schemeClr val="accent4"/>
                </a:solidFill>
              </a:rPr>
              <a:t>MetroStar</a:t>
            </a:r>
            <a:r>
              <a:rPr lang="en-US" b="0" i="0">
                <a:solidFill>
                  <a:schemeClr val="accent4"/>
                </a:solidFill>
              </a:rPr>
              <a:t> Systems, LLC - PROPRIETARY</a:t>
            </a:r>
          </a:p>
        </p:txBody>
      </p:sp>
      <p:sp>
        <p:nvSpPr>
          <p:cNvPr id="4" name="Slide Number Placeholder 5">
            <a:extLst>
              <a:ext uri="{FF2B5EF4-FFF2-40B4-BE49-F238E27FC236}">
                <a16:creationId xmlns:a16="http://schemas.microsoft.com/office/drawing/2014/main" id="{A6F63ED8-5605-27DB-3108-CC0ADF0E6E1A}"/>
              </a:ext>
            </a:extLst>
          </p:cNvPr>
          <p:cNvSpPr txBox="1">
            <a:spLocks/>
          </p:cNvSpPr>
          <p:nvPr userDrawn="1"/>
        </p:nvSpPr>
        <p:spPr>
          <a:xfrm>
            <a:off x="9716530" y="6404060"/>
            <a:ext cx="2133600" cy="249385"/>
          </a:xfrm>
          <a:prstGeom prst="rect">
            <a:avLst/>
          </a:prstGeom>
        </p:spPr>
        <p:txBody>
          <a:bodyPr vert="horz" lIns="91440" tIns="45720" rIns="91440" bIns="45720" rtlCol="0" anchor="ctr"/>
          <a:lstStyle>
            <a:defPPr>
              <a:defRPr lang="en-US"/>
            </a:defPPr>
            <a:lvl1pPr marL="0" algn="r" defTabSz="914400" rtl="0" eaLnBrk="1" latinLnBrk="0" hangingPunct="1">
              <a:defRPr sz="800" b="0" kern="1200">
                <a:solidFill>
                  <a:schemeClr val="bg1">
                    <a:lumMod val="75000"/>
                  </a:schemeClr>
                </a:solidFill>
                <a:latin typeface="Arial" panose="020B0604020202020204" pitchFamily="34" charset="0"/>
                <a:ea typeface="Open Sans Light" panose="020B060603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3813B6-EB24-5240-968C-50604AC44990}" type="slidenum">
              <a:rPr lang="en-US" b="0" i="0" smtClean="0">
                <a:solidFill>
                  <a:schemeClr val="accent4"/>
                </a:solidFill>
              </a:rPr>
              <a:pPr/>
              <a:t>‹#›</a:t>
            </a:fld>
            <a:endParaRPr lang="en-US" b="0" i="0">
              <a:solidFill>
                <a:schemeClr val="accent4"/>
              </a:solidFill>
            </a:endParaRPr>
          </a:p>
        </p:txBody>
      </p:sp>
      <p:sp>
        <p:nvSpPr>
          <p:cNvPr id="7" name="Rectangle 6">
            <a:extLst>
              <a:ext uri="{FF2B5EF4-FFF2-40B4-BE49-F238E27FC236}">
                <a16:creationId xmlns:a16="http://schemas.microsoft.com/office/drawing/2014/main" id="{B293D4FB-296C-4A42-A704-027B77CB298A}"/>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8" name="Picture 7" descr="Icon&#10;&#10;Description automatically generated">
            <a:extLst>
              <a:ext uri="{FF2B5EF4-FFF2-40B4-BE49-F238E27FC236}">
                <a16:creationId xmlns:a16="http://schemas.microsoft.com/office/drawing/2014/main" id="{12F8D36D-0AF1-B50A-2ED3-0224E2DB3B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
        <p:nvSpPr>
          <p:cNvPr id="9" name="Content Placeholder 2">
            <a:extLst>
              <a:ext uri="{FF2B5EF4-FFF2-40B4-BE49-F238E27FC236}">
                <a16:creationId xmlns:a16="http://schemas.microsoft.com/office/drawing/2014/main" id="{5AF869E2-D44E-15DC-37B9-8723E8B6848F}"/>
              </a:ext>
            </a:extLst>
          </p:cNvPr>
          <p:cNvSpPr>
            <a:spLocks noGrp="1"/>
          </p:cNvSpPr>
          <p:nvPr>
            <p:ph idx="1"/>
          </p:nvPr>
        </p:nvSpPr>
        <p:spPr>
          <a:xfrm>
            <a:off x="618564" y="1457960"/>
            <a:ext cx="11290852" cy="4525963"/>
          </a:xfrm>
        </p:spPr>
        <p:txBody>
          <a:bodyPr/>
          <a:lstStyle>
            <a:lvl1pPr marL="457200" indent="-457200">
              <a:buFont typeface="Wingdings" charset="2"/>
              <a:buChar char="§"/>
              <a:defRPr sz="2800" b="0" i="0">
                <a:latin typeface="Arial" panose="020B0604020202020204" pitchFamily="34" charset="0"/>
                <a:ea typeface="Open Sans Light" panose="020B0606030504020204" pitchFamily="34" charset="0"/>
                <a:cs typeface="Arial" panose="020B0604020202020204" pitchFamily="34" charset="0"/>
              </a:defRPr>
            </a:lvl1pPr>
            <a:lvl2pPr>
              <a:defRPr sz="2400" b="0" i="0">
                <a:latin typeface="Arial" panose="020B0604020202020204" pitchFamily="34" charset="0"/>
                <a:ea typeface="Open Sans Light" panose="020B0606030504020204" pitchFamily="34" charset="0"/>
                <a:cs typeface="Arial" panose="020B0604020202020204" pitchFamily="34" charset="0"/>
              </a:defRPr>
            </a:lvl2pPr>
            <a:lvl3pPr>
              <a:defRPr sz="2000" b="0" i="0">
                <a:latin typeface="Arial" panose="020B0604020202020204" pitchFamily="34" charset="0"/>
                <a:ea typeface="Open Sans Light" panose="020B0606030504020204" pitchFamily="34" charset="0"/>
                <a:cs typeface="Arial" panose="020B0604020202020204" pitchFamily="34" charset="0"/>
              </a:defRPr>
            </a:lvl3pPr>
            <a:lvl4pPr>
              <a:defRPr sz="1800" b="0" i="0">
                <a:latin typeface="Arial" panose="020B0604020202020204" pitchFamily="34" charset="0"/>
                <a:ea typeface="Open Sans Light" panose="020B0606030504020204" pitchFamily="34" charset="0"/>
                <a:cs typeface="Arial" panose="020B0604020202020204" pitchFamily="34" charset="0"/>
              </a:defRPr>
            </a:lvl4pPr>
            <a:lvl5pPr>
              <a:defRPr sz="1600" b="0" i="0">
                <a:latin typeface="Arial" panose="020B0604020202020204" pitchFamily="34" charset="0"/>
                <a:ea typeface="Open Sans Light"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EB244945-3039-58FA-7C96-290A15B0FCA0}"/>
              </a:ext>
            </a:extLst>
          </p:cNvPr>
          <p:cNvSpPr>
            <a:spLocks noGrp="1"/>
          </p:cNvSpPr>
          <p:nvPr>
            <p:ph type="title" hasCustomPrompt="1"/>
          </p:nvPr>
        </p:nvSpPr>
        <p:spPr>
          <a:xfrm>
            <a:off x="605196" y="355418"/>
            <a:ext cx="11290852"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647313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C Content Var.1">
    <p:spTree>
      <p:nvGrpSpPr>
        <p:cNvPr id="1" name=""/>
        <p:cNvGrpSpPr/>
        <p:nvPr/>
      </p:nvGrpSpPr>
      <p:grpSpPr>
        <a:xfrm>
          <a:off x="0" y="0"/>
          <a:ext cx="0" cy="0"/>
          <a:chOff x="0" y="0"/>
          <a:chExt cx="0" cy="0"/>
        </a:xfrm>
      </p:grpSpPr>
      <p:pic>
        <p:nvPicPr>
          <p:cNvPr id="2" name="Picture 1" descr="A large building with a statue on top&#10;&#10;Description automatically generated with medium confidence">
            <a:extLst>
              <a:ext uri="{FF2B5EF4-FFF2-40B4-BE49-F238E27FC236}">
                <a16:creationId xmlns:a16="http://schemas.microsoft.com/office/drawing/2014/main" id="{F1F7FB74-9030-F5B7-80CC-0C687F1A4326}"/>
              </a:ext>
            </a:extLst>
          </p:cNvPr>
          <p:cNvPicPr>
            <a:picLocks noChangeAspect="1"/>
          </p:cNvPicPr>
          <p:nvPr userDrawn="1"/>
        </p:nvPicPr>
        <p:blipFill rotWithShape="1">
          <a:blip r:embed="rId2">
            <a:duotone>
              <a:srgbClr val="4C5EEB">
                <a:shade val="45000"/>
                <a:satMod val="135000"/>
              </a:srgb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0352" r="50000"/>
          <a:stretch/>
        </p:blipFill>
        <p:spPr>
          <a:xfrm>
            <a:off x="-1" y="0"/>
            <a:ext cx="4078605" cy="6858000"/>
          </a:xfrm>
          <a:prstGeom prst="rect">
            <a:avLst/>
          </a:prstGeom>
        </p:spPr>
      </p:pic>
      <p:sp>
        <p:nvSpPr>
          <p:cNvPr id="5" name="Title 1">
            <a:extLst>
              <a:ext uri="{FF2B5EF4-FFF2-40B4-BE49-F238E27FC236}">
                <a16:creationId xmlns:a16="http://schemas.microsoft.com/office/drawing/2014/main" id="{000E2C90-CC99-C576-3F99-D3AEBC356FD7}"/>
              </a:ext>
            </a:extLst>
          </p:cNvPr>
          <p:cNvSpPr>
            <a:spLocks noGrp="1"/>
          </p:cNvSpPr>
          <p:nvPr>
            <p:ph type="title" hasCustomPrompt="1"/>
          </p:nvPr>
        </p:nvSpPr>
        <p:spPr>
          <a:xfrm>
            <a:off x="4909703" y="581460"/>
            <a:ext cx="6430671" cy="607694"/>
          </a:xfrm>
        </p:spPr>
        <p:txBody>
          <a:bodyPr>
            <a:normAutofit/>
          </a:bodyPr>
          <a:lstStyle>
            <a:lvl1pPr algn="ctr"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560E8725-C250-907E-A7D9-B193BAB0B8A1}"/>
              </a:ext>
            </a:extLst>
          </p:cNvPr>
          <p:cNvSpPr>
            <a:spLocks noGrp="1"/>
          </p:cNvSpPr>
          <p:nvPr>
            <p:ph sz="half" idx="1"/>
          </p:nvPr>
        </p:nvSpPr>
        <p:spPr>
          <a:xfrm>
            <a:off x="4909703" y="2241788"/>
            <a:ext cx="6430671" cy="3349626"/>
          </a:xfrm>
        </p:spPr>
        <p:txBody>
          <a:bodyPr/>
          <a:lstStyle>
            <a:lvl1pPr marL="342900" indent="-342900" algn="l">
              <a:buFont typeface="Wingdings" charset="2"/>
              <a:buChar char="§"/>
              <a:defRPr sz="2400">
                <a:latin typeface="Arial" panose="020B0604020202020204" pitchFamily="34" charset="0"/>
                <a:cs typeface="Arial" panose="020B0604020202020204" pitchFamily="34" charset="0"/>
              </a:defRPr>
            </a:lvl1pPr>
            <a:lvl2pPr algn="l">
              <a:defRPr sz="2000">
                <a:latin typeface="Arial" panose="020B0604020202020204" pitchFamily="34" charset="0"/>
                <a:cs typeface="Arial" panose="020B0604020202020204" pitchFamily="34" charset="0"/>
              </a:defRPr>
            </a:lvl2pPr>
            <a:lvl3pPr algn="l">
              <a:defRPr sz="1800">
                <a:latin typeface="Arial" panose="020B0604020202020204" pitchFamily="34" charset="0"/>
                <a:cs typeface="Arial" panose="020B0604020202020204" pitchFamily="34" charset="0"/>
              </a:defRPr>
            </a:lvl3pPr>
            <a:lvl4pPr algn="l">
              <a:defRPr sz="1600">
                <a:latin typeface="Arial" panose="020B0604020202020204" pitchFamily="34" charset="0"/>
                <a:cs typeface="Arial" panose="020B0604020202020204" pitchFamily="34" charset="0"/>
              </a:defRPr>
            </a:lvl4pPr>
            <a:lvl5pPr algn="l">
              <a:defRPr sz="16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11CC279D-92E7-BCB7-89B0-63E29171E046}"/>
              </a:ext>
            </a:extLst>
          </p:cNvPr>
          <p:cNvSpPr>
            <a:spLocks noGrp="1"/>
          </p:cNvSpPr>
          <p:nvPr>
            <p:ph type="body" idx="26"/>
          </p:nvPr>
        </p:nvSpPr>
        <p:spPr>
          <a:xfrm>
            <a:off x="4909705" y="1602026"/>
            <a:ext cx="6430670" cy="639762"/>
          </a:xfrm>
        </p:spPr>
        <p:txBody>
          <a:bodyPr anchor="b"/>
          <a:lstStyle>
            <a:lvl1pPr marL="0" indent="0" algn="ctr">
              <a:buNone/>
              <a:defRPr sz="2400" b="1" i="0">
                <a:latin typeface="Arial" panose="020B0604020202020204" pitchFamily="34" charset="0"/>
                <a:ea typeface="Open Sans ExtraBold" panose="020B0606030504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8AB1ECAE-6624-10FF-0FB5-D1D3EB7EDD0B}"/>
              </a:ext>
            </a:extLst>
          </p:cNvPr>
          <p:cNvSpPr/>
          <p:nvPr userDrawn="1"/>
        </p:nvSpPr>
        <p:spPr>
          <a:xfrm rot="162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1" name="Picture 10" descr="Icon&#10;&#10;Description automatically generated">
            <a:extLst>
              <a:ext uri="{FF2B5EF4-FFF2-40B4-BE49-F238E27FC236}">
                <a16:creationId xmlns:a16="http://schemas.microsoft.com/office/drawing/2014/main" id="{AD970AE8-192E-5B40-E74F-0B8B956EDD1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69497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3537BE-AC1F-7EE7-6B46-F0D409CD6F03}"/>
              </a:ext>
            </a:extLst>
          </p:cNvPr>
          <p:cNvSpPr/>
          <p:nvPr userDrawn="1"/>
        </p:nvSpPr>
        <p:spPr>
          <a:xfrm>
            <a:off x="0" y="0"/>
            <a:ext cx="12192000" cy="6858000"/>
          </a:xfrm>
          <a:prstGeom prst="rect">
            <a:avLst/>
          </a:prstGeom>
          <a:gradFill flip="none" rotWithShape="1">
            <a:gsLst>
              <a:gs pos="10000">
                <a:schemeClr val="accent5"/>
              </a:gs>
              <a:gs pos="100000">
                <a:schemeClr val="accent5">
                  <a:alpha val="0"/>
                </a:schemeClr>
              </a:gs>
            </a:gsLst>
            <a:lin ang="16200000" scaled="1"/>
            <a:tileRect/>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9B7E4D2-2238-28AF-E155-C53005396531}"/>
              </a:ext>
            </a:extLst>
          </p:cNvPr>
          <p:cNvSpPr txBox="1"/>
          <p:nvPr userDrawn="1"/>
        </p:nvSpPr>
        <p:spPr>
          <a:xfrm>
            <a:off x="8425543" y="5209439"/>
            <a:ext cx="3169450" cy="830997"/>
          </a:xfrm>
          <a:prstGeom prst="rect">
            <a:avLst/>
          </a:prstGeom>
          <a:noFill/>
        </p:spPr>
        <p:txBody>
          <a:bodyPr wrap="square" lIns="91440" tIns="45720" rIns="91440" bIns="45720" rtlCol="0" anchor="t">
            <a:spAutoFit/>
          </a:bodyPr>
          <a:lstStyle/>
          <a:p>
            <a:pPr algn="r"/>
            <a:r>
              <a:rPr lang="en-US" sz="1200" b="1" i="0">
                <a:solidFill>
                  <a:schemeClr val="accent2"/>
                </a:solidFill>
                <a:latin typeface="Arial" panose="020B0604020202020204" pitchFamily="34" charset="0"/>
                <a:ea typeface="Open Sans SemiBold"/>
                <a:cs typeface="Arial" panose="020B0604020202020204" pitchFamily="34" charset="0"/>
              </a:rPr>
              <a:t>METROSTAR</a:t>
            </a:r>
            <a:endParaRPr lang="en-US" b="0" i="0">
              <a:solidFill>
                <a:schemeClr val="accent2"/>
              </a:solidFill>
              <a:latin typeface="Arial" panose="020B0604020202020204" pitchFamily="34" charset="0"/>
              <a:ea typeface="Open Sans Light"/>
              <a:cs typeface="Arial" panose="020B0604020202020204" pitchFamily="34" charset="0"/>
            </a:endParaRPr>
          </a:p>
          <a:p>
            <a:pPr algn="r"/>
            <a:r>
              <a:rPr lang="en-US" sz="1200" b="0" i="0">
                <a:solidFill>
                  <a:schemeClr val="bg1"/>
                </a:solidFill>
                <a:latin typeface="Arial" panose="020B0604020202020204" pitchFamily="34" charset="0"/>
                <a:ea typeface="Open Sans Light"/>
                <a:cs typeface="Arial" panose="020B0604020202020204" pitchFamily="34" charset="0"/>
              </a:rPr>
              <a:t>1856 OLD RESTON AVE., SUITE 100</a:t>
            </a:r>
          </a:p>
          <a:p>
            <a:pPr algn="r"/>
            <a:r>
              <a:rPr lang="en-US" sz="1200" b="0" i="0">
                <a:solidFill>
                  <a:schemeClr val="bg1"/>
                </a:solidFill>
                <a:latin typeface="Arial" panose="020B0604020202020204" pitchFamily="34" charset="0"/>
                <a:ea typeface="Open Sans Light"/>
                <a:cs typeface="Arial" panose="020B0604020202020204" pitchFamily="34" charset="0"/>
              </a:rPr>
              <a:t>RESTON, VIRGINIA 20190</a:t>
            </a:r>
          </a:p>
          <a:p>
            <a:pPr algn="r"/>
            <a:r>
              <a:rPr lang="en-US" sz="1200" b="0" i="0">
                <a:solidFill>
                  <a:schemeClr val="bg1"/>
                </a:solidFill>
                <a:latin typeface="Arial" panose="020B0604020202020204" pitchFamily="34" charset="0"/>
                <a:ea typeface="Open Sans Light"/>
                <a:cs typeface="Arial" panose="020B0604020202020204" pitchFamily="34" charset="0"/>
                <a:hlinkClick r:id="rId3">
                  <a:extLst>
                    <a:ext uri="{A12FA001-AC4F-418D-AE19-62706E023703}">
                      <ahyp:hlinkClr xmlns:ahyp="http://schemas.microsoft.com/office/drawing/2018/hyperlinkcolor" val="tx"/>
                    </a:ext>
                  </a:extLst>
                </a:hlinkClick>
              </a:rPr>
              <a:t>METROSTAR.COM</a:t>
            </a:r>
            <a:r>
              <a:rPr lang="en-US" sz="1200" b="0" i="0">
                <a:solidFill>
                  <a:schemeClr val="bg1"/>
                </a:solidFill>
                <a:latin typeface="Arial" panose="020B0604020202020204" pitchFamily="34" charset="0"/>
                <a:ea typeface="Open Sans Light"/>
                <a:cs typeface="Arial" panose="020B0604020202020204" pitchFamily="34" charset="0"/>
              </a:rPr>
              <a:t> | 703.481.9581</a:t>
            </a:r>
          </a:p>
        </p:txBody>
      </p:sp>
      <p:pic>
        <p:nvPicPr>
          <p:cNvPr id="4" name="Picture 3">
            <a:extLst>
              <a:ext uri="{FF2B5EF4-FFF2-40B4-BE49-F238E27FC236}">
                <a16:creationId xmlns:a16="http://schemas.microsoft.com/office/drawing/2014/main" id="{0F674F8A-4F01-B145-B748-EFC9C977629F}"/>
              </a:ext>
            </a:extLst>
          </p:cNvPr>
          <p:cNvPicPr>
            <a:picLocks noChangeAspect="1"/>
          </p:cNvPicPr>
          <p:nvPr userDrawn="1"/>
        </p:nvPicPr>
        <p:blipFill>
          <a:blip r:embed="rId4"/>
          <a:stretch>
            <a:fillRect/>
          </a:stretch>
        </p:blipFill>
        <p:spPr>
          <a:xfrm>
            <a:off x="9654623" y="385796"/>
            <a:ext cx="1940370" cy="603591"/>
          </a:xfrm>
          <a:prstGeom prst="rect">
            <a:avLst/>
          </a:prstGeom>
        </p:spPr>
      </p:pic>
      <p:sp>
        <p:nvSpPr>
          <p:cNvPr id="5" name="Subtitle 5">
            <a:extLst>
              <a:ext uri="{FF2B5EF4-FFF2-40B4-BE49-F238E27FC236}">
                <a16:creationId xmlns:a16="http://schemas.microsoft.com/office/drawing/2014/main" id="{9761003E-C92D-A700-7D85-9EF587AE9C73}"/>
              </a:ext>
            </a:extLst>
          </p:cNvPr>
          <p:cNvSpPr txBox="1">
            <a:spLocks/>
          </p:cNvSpPr>
          <p:nvPr userDrawn="1"/>
        </p:nvSpPr>
        <p:spPr>
          <a:xfrm>
            <a:off x="721896" y="1914244"/>
            <a:ext cx="6562752" cy="85725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sz="1800" kern="1200">
                <a:solidFill>
                  <a:schemeClr val="tx1"/>
                </a:solidFill>
                <a:latin typeface="Arial" panose="020B0604020202020204" pitchFamily="34" charset="0"/>
                <a:ea typeface="Open Sans Light" panose="020B0606030504020204" pitchFamily="34" charset="0"/>
                <a:cs typeface="Arial" panose="020B0604020202020204"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Open Sans Light" panose="020B0606030504020204" pitchFamily="34"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4400" b="0" i="0">
                <a:solidFill>
                  <a:schemeClr val="bg1"/>
                </a:solidFill>
                <a:latin typeface="Arial Black" panose="020B0604020202020204" pitchFamily="34" charset="0"/>
                <a:ea typeface="Open Sans Light"/>
                <a:cs typeface="Arial" panose="020B0604020202020204" pitchFamily="34" charset="0"/>
              </a:rPr>
              <a:t>THANK YOU</a:t>
            </a:r>
            <a:endParaRPr lang="en-US" sz="4400" b="0" i="0">
              <a:solidFill>
                <a:schemeClr val="bg1"/>
              </a:solidFill>
              <a:latin typeface="Arial Black" panose="020B0604020202020204" pitchFamily="34" charset="0"/>
            </a:endParaRPr>
          </a:p>
        </p:txBody>
      </p:sp>
      <p:sp>
        <p:nvSpPr>
          <p:cNvPr id="12" name="Content Placeholder 2">
            <a:extLst>
              <a:ext uri="{FF2B5EF4-FFF2-40B4-BE49-F238E27FC236}">
                <a16:creationId xmlns:a16="http://schemas.microsoft.com/office/drawing/2014/main" id="{0FD6FCAB-9606-B14B-FC11-CF5BF542555F}"/>
              </a:ext>
            </a:extLst>
          </p:cNvPr>
          <p:cNvSpPr>
            <a:spLocks noGrp="1"/>
          </p:cNvSpPr>
          <p:nvPr>
            <p:ph idx="1" hasCustomPrompt="1"/>
          </p:nvPr>
        </p:nvSpPr>
        <p:spPr>
          <a:xfrm>
            <a:off x="721896" y="5209439"/>
            <a:ext cx="3806688" cy="792423"/>
          </a:xfrm>
        </p:spPr>
        <p:txBody>
          <a:bodyPr>
            <a:normAutofit/>
          </a:bodyPr>
          <a:lstStyle>
            <a:lvl1pPr marL="0" indent="0">
              <a:buFont typeface="Wingdings" charset="2"/>
              <a:buNone/>
              <a:defRPr sz="1200" b="0" i="0">
                <a:solidFill>
                  <a:schemeClr val="bg1"/>
                </a:solidFill>
                <a:latin typeface="Arial" panose="020B0604020202020204" pitchFamily="34" charset="0"/>
                <a:ea typeface="Open Sans Light" panose="020B0606030504020204" pitchFamily="34" charset="0"/>
                <a:cs typeface="Arial" panose="020B0604020202020204" pitchFamily="34" charset="0"/>
              </a:defRPr>
            </a:lvl1pPr>
            <a:lvl2pPr marL="457200" indent="0">
              <a:buNone/>
              <a:defRPr sz="110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marL="914400" indent="0">
              <a:buNone/>
              <a:defRPr sz="105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marL="1371600" indent="0">
              <a:buNone/>
              <a:defRPr sz="100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marL="1828800" indent="0">
              <a:buNone/>
              <a:defRPr sz="90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NAME</a:t>
            </a:r>
            <a:br>
              <a:rPr lang="en-US"/>
            </a:br>
            <a:r>
              <a:rPr lang="en-US"/>
              <a:t>TITLE</a:t>
            </a:r>
          </a:p>
          <a:p>
            <a:pPr lvl="0"/>
            <a:r>
              <a:rPr lang="en-US"/>
              <a:t>EMAIL</a:t>
            </a:r>
          </a:p>
        </p:txBody>
      </p:sp>
      <p:sp>
        <p:nvSpPr>
          <p:cNvPr id="13" name="TextBox 12">
            <a:extLst>
              <a:ext uri="{FF2B5EF4-FFF2-40B4-BE49-F238E27FC236}">
                <a16:creationId xmlns:a16="http://schemas.microsoft.com/office/drawing/2014/main" id="{6B80FB7A-8C50-C295-6FCD-4F2DD0CE768B}"/>
              </a:ext>
            </a:extLst>
          </p:cNvPr>
          <p:cNvSpPr txBox="1"/>
          <p:nvPr userDrawn="1"/>
        </p:nvSpPr>
        <p:spPr>
          <a:xfrm>
            <a:off x="721896" y="4685742"/>
            <a:ext cx="2035274" cy="307777"/>
          </a:xfrm>
          <a:prstGeom prst="rect">
            <a:avLst/>
          </a:prstGeom>
          <a:noFill/>
        </p:spPr>
        <p:txBody>
          <a:bodyPr wrap="square" lIns="91440" tIns="45720" rIns="91440" bIns="45720" rtlCol="0" anchor="t">
            <a:spAutoFit/>
          </a:bodyPr>
          <a:lstStyle/>
          <a:p>
            <a:pPr algn="l"/>
            <a:r>
              <a:rPr lang="en-US" sz="1400" b="1" i="0">
                <a:solidFill>
                  <a:schemeClr val="bg1"/>
                </a:solidFill>
                <a:latin typeface="Arial" panose="020B0604020202020204" pitchFamily="34" charset="0"/>
                <a:ea typeface="Open Sans SemiBold"/>
                <a:cs typeface="Arial" panose="020B0604020202020204" pitchFamily="34" charset="0"/>
              </a:rPr>
              <a:t>CONTACT US</a:t>
            </a:r>
            <a:endParaRPr lang="en-US" sz="1400" b="0" i="0">
              <a:solidFill>
                <a:schemeClr val="bg1"/>
              </a:solidFill>
              <a:latin typeface="Arial" panose="020B0604020202020204" pitchFamily="34" charset="0"/>
              <a:ea typeface="Open Sans Light"/>
              <a:cs typeface="Arial" panose="020B0604020202020204" pitchFamily="34" charset="0"/>
            </a:endParaRPr>
          </a:p>
        </p:txBody>
      </p:sp>
    </p:spTree>
    <p:extLst>
      <p:ext uri="{BB962C8B-B14F-4D97-AF65-F5344CB8AC3E}">
        <p14:creationId xmlns:p14="http://schemas.microsoft.com/office/powerpoint/2010/main" val="1720299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hank You">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B7E4D2-2238-28AF-E155-C53005396531}"/>
              </a:ext>
            </a:extLst>
          </p:cNvPr>
          <p:cNvSpPr txBox="1"/>
          <p:nvPr userDrawn="1"/>
        </p:nvSpPr>
        <p:spPr>
          <a:xfrm>
            <a:off x="721896" y="3478428"/>
            <a:ext cx="3169450" cy="830997"/>
          </a:xfrm>
          <a:prstGeom prst="rect">
            <a:avLst/>
          </a:prstGeom>
          <a:noFill/>
        </p:spPr>
        <p:txBody>
          <a:bodyPr wrap="square" lIns="91440" tIns="45720" rIns="91440" bIns="45720" rtlCol="0" anchor="t">
            <a:spAutoFit/>
          </a:bodyPr>
          <a:lstStyle/>
          <a:p>
            <a:pPr algn="l"/>
            <a:r>
              <a:rPr lang="en-US" sz="1200" b="1" i="0">
                <a:solidFill>
                  <a:schemeClr val="accent2"/>
                </a:solidFill>
                <a:latin typeface="Arial" panose="020B0604020202020204" pitchFamily="34" charset="0"/>
                <a:ea typeface="Open Sans SemiBold"/>
                <a:cs typeface="Arial" panose="020B0604020202020204" pitchFamily="34" charset="0"/>
              </a:rPr>
              <a:t>METROSTAR</a:t>
            </a:r>
            <a:endParaRPr lang="en-US" b="0" i="0">
              <a:solidFill>
                <a:schemeClr val="accent2"/>
              </a:solidFill>
              <a:latin typeface="Arial" panose="020B0604020202020204" pitchFamily="34" charset="0"/>
              <a:ea typeface="Open Sans Light"/>
              <a:cs typeface="Arial" panose="020B0604020202020204" pitchFamily="34" charset="0"/>
            </a:endParaRPr>
          </a:p>
          <a:p>
            <a:pPr algn="l"/>
            <a:r>
              <a:rPr lang="en-US" sz="1200" b="0" i="0">
                <a:solidFill>
                  <a:schemeClr val="bg1"/>
                </a:solidFill>
                <a:latin typeface="Arial" panose="020B0604020202020204" pitchFamily="34" charset="0"/>
                <a:ea typeface="Open Sans Light"/>
                <a:cs typeface="Arial" panose="020B0604020202020204" pitchFamily="34" charset="0"/>
              </a:rPr>
              <a:t>1856 OLD RESTON AVE., SUITE 100</a:t>
            </a:r>
          </a:p>
          <a:p>
            <a:pPr algn="l"/>
            <a:r>
              <a:rPr lang="en-US" sz="1200" b="0" i="0">
                <a:solidFill>
                  <a:schemeClr val="bg1"/>
                </a:solidFill>
                <a:latin typeface="Arial" panose="020B0604020202020204" pitchFamily="34" charset="0"/>
                <a:ea typeface="Open Sans Light"/>
                <a:cs typeface="Arial" panose="020B0604020202020204" pitchFamily="34" charset="0"/>
              </a:rPr>
              <a:t>RESTON, VIRGINIA 20190</a:t>
            </a:r>
          </a:p>
          <a:p>
            <a:pPr algn="l"/>
            <a:r>
              <a:rPr lang="en-US" sz="1200" b="0" i="0">
                <a:solidFill>
                  <a:schemeClr val="bg1"/>
                </a:solidFill>
                <a:latin typeface="Arial" panose="020B0604020202020204" pitchFamily="34" charset="0"/>
                <a:ea typeface="Open Sans Light"/>
                <a:cs typeface="Arial" panose="020B0604020202020204" pitchFamily="34" charset="0"/>
                <a:hlinkClick r:id="rId3">
                  <a:extLst>
                    <a:ext uri="{A12FA001-AC4F-418D-AE19-62706E023703}">
                      <ahyp:hlinkClr xmlns:ahyp="http://schemas.microsoft.com/office/drawing/2018/hyperlinkcolor" val="tx"/>
                    </a:ext>
                  </a:extLst>
                </a:hlinkClick>
              </a:rPr>
              <a:t>METROSTAR.COM</a:t>
            </a:r>
            <a:r>
              <a:rPr lang="en-US" sz="1200" b="0" i="0">
                <a:solidFill>
                  <a:schemeClr val="bg1"/>
                </a:solidFill>
                <a:latin typeface="Arial" panose="020B0604020202020204" pitchFamily="34" charset="0"/>
                <a:ea typeface="Open Sans Light"/>
                <a:cs typeface="Arial" panose="020B0604020202020204" pitchFamily="34" charset="0"/>
              </a:rPr>
              <a:t> | 703.481.9581</a:t>
            </a:r>
          </a:p>
        </p:txBody>
      </p:sp>
      <p:pic>
        <p:nvPicPr>
          <p:cNvPr id="4" name="Picture 3">
            <a:extLst>
              <a:ext uri="{FF2B5EF4-FFF2-40B4-BE49-F238E27FC236}">
                <a16:creationId xmlns:a16="http://schemas.microsoft.com/office/drawing/2014/main" id="{0F674F8A-4F01-B145-B748-EFC9C977629F}"/>
              </a:ext>
            </a:extLst>
          </p:cNvPr>
          <p:cNvPicPr>
            <a:picLocks noChangeAspect="1"/>
          </p:cNvPicPr>
          <p:nvPr userDrawn="1"/>
        </p:nvPicPr>
        <p:blipFill>
          <a:blip r:embed="rId4"/>
          <a:stretch>
            <a:fillRect/>
          </a:stretch>
        </p:blipFill>
        <p:spPr>
          <a:xfrm>
            <a:off x="9654623" y="385796"/>
            <a:ext cx="1940370" cy="603591"/>
          </a:xfrm>
          <a:prstGeom prst="rect">
            <a:avLst/>
          </a:prstGeom>
        </p:spPr>
      </p:pic>
      <p:sp>
        <p:nvSpPr>
          <p:cNvPr id="5" name="Subtitle 5">
            <a:extLst>
              <a:ext uri="{FF2B5EF4-FFF2-40B4-BE49-F238E27FC236}">
                <a16:creationId xmlns:a16="http://schemas.microsoft.com/office/drawing/2014/main" id="{9761003E-C92D-A700-7D85-9EF587AE9C73}"/>
              </a:ext>
            </a:extLst>
          </p:cNvPr>
          <p:cNvSpPr txBox="1">
            <a:spLocks/>
          </p:cNvSpPr>
          <p:nvPr userDrawn="1"/>
        </p:nvSpPr>
        <p:spPr>
          <a:xfrm>
            <a:off x="721896" y="1914244"/>
            <a:ext cx="6562752" cy="85725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sz="1800" kern="1200">
                <a:solidFill>
                  <a:schemeClr val="tx1"/>
                </a:solidFill>
                <a:latin typeface="Arial" panose="020B0604020202020204" pitchFamily="34" charset="0"/>
                <a:ea typeface="Open Sans Light" panose="020B0606030504020204" pitchFamily="34" charset="0"/>
                <a:cs typeface="Arial" panose="020B0604020202020204"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Open Sans Light" panose="020B0606030504020204" pitchFamily="34"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4400" b="0" i="0">
                <a:solidFill>
                  <a:schemeClr val="bg1"/>
                </a:solidFill>
                <a:latin typeface="Arial Black" panose="020B0604020202020204" pitchFamily="34" charset="0"/>
                <a:ea typeface="Open Sans Light"/>
                <a:cs typeface="Arial" panose="020B0604020202020204" pitchFamily="34" charset="0"/>
              </a:rPr>
              <a:t>THANK YOU</a:t>
            </a:r>
            <a:endParaRPr lang="en-US" sz="4400" b="0" i="0">
              <a:solidFill>
                <a:schemeClr val="bg1"/>
              </a:solidFill>
              <a:latin typeface="Arial Black" panose="020B0604020202020204" pitchFamily="34" charset="0"/>
            </a:endParaRPr>
          </a:p>
        </p:txBody>
      </p:sp>
      <p:sp>
        <p:nvSpPr>
          <p:cNvPr id="12" name="Content Placeholder 2">
            <a:extLst>
              <a:ext uri="{FF2B5EF4-FFF2-40B4-BE49-F238E27FC236}">
                <a16:creationId xmlns:a16="http://schemas.microsoft.com/office/drawing/2014/main" id="{0FD6FCAB-9606-B14B-FC11-CF5BF542555F}"/>
              </a:ext>
            </a:extLst>
          </p:cNvPr>
          <p:cNvSpPr>
            <a:spLocks noGrp="1"/>
          </p:cNvSpPr>
          <p:nvPr>
            <p:ph idx="1" hasCustomPrompt="1"/>
          </p:nvPr>
        </p:nvSpPr>
        <p:spPr>
          <a:xfrm>
            <a:off x="4824340" y="3809040"/>
            <a:ext cx="3806688" cy="792423"/>
          </a:xfrm>
        </p:spPr>
        <p:txBody>
          <a:bodyPr>
            <a:normAutofit/>
          </a:bodyPr>
          <a:lstStyle>
            <a:lvl1pPr marL="0" indent="0">
              <a:buFont typeface="Wingdings" charset="2"/>
              <a:buNone/>
              <a:defRPr sz="1200" b="0" i="0">
                <a:solidFill>
                  <a:schemeClr val="bg1"/>
                </a:solidFill>
                <a:latin typeface="Arial" panose="020B0604020202020204" pitchFamily="34" charset="0"/>
                <a:ea typeface="Open Sans Light" panose="020B0606030504020204" pitchFamily="34" charset="0"/>
                <a:cs typeface="Arial" panose="020B0604020202020204" pitchFamily="34" charset="0"/>
              </a:defRPr>
            </a:lvl1pPr>
            <a:lvl2pPr marL="457200" indent="0">
              <a:buNone/>
              <a:defRPr sz="110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marL="914400" indent="0">
              <a:buNone/>
              <a:defRPr sz="105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marL="1371600" indent="0">
              <a:buNone/>
              <a:defRPr sz="100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marL="1828800" indent="0">
              <a:buNone/>
              <a:defRPr sz="90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NAME</a:t>
            </a:r>
            <a:br>
              <a:rPr lang="en-US"/>
            </a:br>
            <a:r>
              <a:rPr lang="en-US"/>
              <a:t>TITLE</a:t>
            </a:r>
          </a:p>
          <a:p>
            <a:pPr lvl="0"/>
            <a:r>
              <a:rPr lang="en-US"/>
              <a:t>EMAIL</a:t>
            </a:r>
          </a:p>
        </p:txBody>
      </p:sp>
      <p:sp>
        <p:nvSpPr>
          <p:cNvPr id="13" name="TextBox 12">
            <a:extLst>
              <a:ext uri="{FF2B5EF4-FFF2-40B4-BE49-F238E27FC236}">
                <a16:creationId xmlns:a16="http://schemas.microsoft.com/office/drawing/2014/main" id="{6B80FB7A-8C50-C295-6FCD-4F2DD0CE768B}"/>
              </a:ext>
            </a:extLst>
          </p:cNvPr>
          <p:cNvSpPr txBox="1"/>
          <p:nvPr userDrawn="1"/>
        </p:nvSpPr>
        <p:spPr>
          <a:xfrm>
            <a:off x="4824340" y="3478428"/>
            <a:ext cx="2035274" cy="307777"/>
          </a:xfrm>
          <a:prstGeom prst="rect">
            <a:avLst/>
          </a:prstGeom>
          <a:noFill/>
        </p:spPr>
        <p:txBody>
          <a:bodyPr wrap="square" lIns="91440" tIns="45720" rIns="91440" bIns="45720" rtlCol="0" anchor="t">
            <a:spAutoFit/>
          </a:bodyPr>
          <a:lstStyle/>
          <a:p>
            <a:pPr algn="l"/>
            <a:r>
              <a:rPr lang="en-US" sz="1400" b="1" i="0">
                <a:solidFill>
                  <a:schemeClr val="bg1"/>
                </a:solidFill>
                <a:latin typeface="Arial" panose="020B0604020202020204" pitchFamily="34" charset="0"/>
                <a:ea typeface="Open Sans SemiBold"/>
                <a:cs typeface="Arial" panose="020B0604020202020204" pitchFamily="34" charset="0"/>
              </a:rPr>
              <a:t>CONTACT US</a:t>
            </a:r>
            <a:endParaRPr lang="en-US" sz="1400" b="0" i="0">
              <a:solidFill>
                <a:schemeClr val="bg1"/>
              </a:solidFill>
              <a:latin typeface="Arial" panose="020B0604020202020204" pitchFamily="34" charset="0"/>
              <a:ea typeface="Open Sans Light"/>
              <a:cs typeface="Arial" panose="020B0604020202020204" pitchFamily="34" charset="0"/>
            </a:endParaRPr>
          </a:p>
        </p:txBody>
      </p:sp>
    </p:spTree>
    <p:extLst>
      <p:ext uri="{BB962C8B-B14F-4D97-AF65-F5344CB8AC3E}">
        <p14:creationId xmlns:p14="http://schemas.microsoft.com/office/powerpoint/2010/main" val="450680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EE32C1-8C1C-A4A1-2AAB-E3B76E3253FC}"/>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Title 1">
            <a:extLst>
              <a:ext uri="{FF2B5EF4-FFF2-40B4-BE49-F238E27FC236}">
                <a16:creationId xmlns:a16="http://schemas.microsoft.com/office/drawing/2014/main" id="{468EE630-42F1-4840-9388-F9D0D160BAF4}"/>
              </a:ext>
            </a:extLst>
          </p:cNvPr>
          <p:cNvSpPr>
            <a:spLocks noGrp="1"/>
          </p:cNvSpPr>
          <p:nvPr>
            <p:ph type="title" hasCustomPrompt="1"/>
          </p:nvPr>
        </p:nvSpPr>
        <p:spPr>
          <a:xfrm>
            <a:off x="605196" y="355418"/>
            <a:ext cx="11290852"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pic>
        <p:nvPicPr>
          <p:cNvPr id="5" name="Picture 4" descr="Icon&#10;&#10;Description automatically generated">
            <a:extLst>
              <a:ext uri="{FF2B5EF4-FFF2-40B4-BE49-F238E27FC236}">
                <a16:creationId xmlns:a16="http://schemas.microsoft.com/office/drawing/2014/main" id="{AC6DF15F-A3ED-EFDF-4C05-292845CFDD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
        <p:nvSpPr>
          <p:cNvPr id="3" name="Picture Placeholder 2">
            <a:extLst>
              <a:ext uri="{FF2B5EF4-FFF2-40B4-BE49-F238E27FC236}">
                <a16:creationId xmlns:a16="http://schemas.microsoft.com/office/drawing/2014/main" id="{A8E9B09F-9192-E546-3ABF-C96F643938F1}"/>
              </a:ext>
            </a:extLst>
          </p:cNvPr>
          <p:cNvSpPr>
            <a:spLocks noGrp="1"/>
          </p:cNvSpPr>
          <p:nvPr>
            <p:ph type="pic" sz="quarter" idx="10"/>
          </p:nvPr>
        </p:nvSpPr>
        <p:spPr>
          <a:xfrm>
            <a:off x="5693685" y="1480654"/>
            <a:ext cx="6202363" cy="4273550"/>
          </a:xfrm>
        </p:spPr>
        <p:txBody>
          <a:bodyPr/>
          <a:lstStyle/>
          <a:p>
            <a:endParaRPr lang="en-US"/>
          </a:p>
        </p:txBody>
      </p:sp>
    </p:spTree>
    <p:extLst>
      <p:ext uri="{BB962C8B-B14F-4D97-AF65-F5344CB8AC3E}">
        <p14:creationId xmlns:p14="http://schemas.microsoft.com/office/powerpoint/2010/main" val="3915376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v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FEC6F1-229D-DEBD-DE20-3681896EB1BE}"/>
              </a:ext>
            </a:extLst>
          </p:cNvPr>
          <p:cNvSpPr/>
          <p:nvPr userDrawn="1"/>
        </p:nvSpPr>
        <p:spPr>
          <a:xfrm>
            <a:off x="6894786" y="5477888"/>
            <a:ext cx="5297214" cy="968003"/>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1" name="Content Placeholder 2">
            <a:extLst>
              <a:ext uri="{FF2B5EF4-FFF2-40B4-BE49-F238E27FC236}">
                <a16:creationId xmlns:a16="http://schemas.microsoft.com/office/drawing/2014/main" id="{CFF49857-A09D-FF21-D61E-12BC92A8249A}"/>
              </a:ext>
            </a:extLst>
          </p:cNvPr>
          <p:cNvSpPr>
            <a:spLocks noGrp="1"/>
          </p:cNvSpPr>
          <p:nvPr>
            <p:ph idx="1" hasCustomPrompt="1"/>
          </p:nvPr>
        </p:nvSpPr>
        <p:spPr>
          <a:xfrm>
            <a:off x="7564000" y="5565677"/>
            <a:ext cx="3806688" cy="792423"/>
          </a:xfrm>
        </p:spPr>
        <p:txBody>
          <a:bodyPr>
            <a:normAutofit/>
          </a:bodyPr>
          <a:lstStyle>
            <a:lvl1pPr marL="0" indent="0" algn="r">
              <a:buFont typeface="Wingdings" charset="2"/>
              <a:buNone/>
              <a:defRPr sz="1200" b="0" i="0">
                <a:solidFill>
                  <a:schemeClr val="tx1"/>
                </a:solidFill>
                <a:latin typeface="Arial" panose="020B0604020202020204" pitchFamily="34" charset="0"/>
                <a:ea typeface="Open Sans Light" panose="020B0606030504020204" pitchFamily="34" charset="0"/>
                <a:cs typeface="Arial" panose="020B0604020202020204" pitchFamily="34" charset="0"/>
              </a:defRPr>
            </a:lvl1pPr>
            <a:lvl2pPr marL="457200" indent="0">
              <a:buNone/>
              <a:defRPr sz="110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marL="914400" indent="0">
              <a:buNone/>
              <a:defRPr sz="105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marL="1371600" indent="0">
              <a:buNone/>
              <a:defRPr sz="100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marL="1828800" indent="0">
              <a:buNone/>
              <a:defRPr sz="90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PRESENTED TO:</a:t>
            </a:r>
            <a:br>
              <a:rPr lang="en-US"/>
            </a:br>
            <a:r>
              <a:rPr lang="en-US"/>
              <a:t>CUSTOMER NAME, TITLE</a:t>
            </a:r>
            <a:br>
              <a:rPr lang="en-US"/>
            </a:br>
            <a:r>
              <a:rPr lang="en-US"/>
              <a:t>AGENCY</a:t>
            </a:r>
          </a:p>
        </p:txBody>
      </p:sp>
      <p:sp>
        <p:nvSpPr>
          <p:cNvPr id="12" name="Title 1">
            <a:extLst>
              <a:ext uri="{FF2B5EF4-FFF2-40B4-BE49-F238E27FC236}">
                <a16:creationId xmlns:a16="http://schemas.microsoft.com/office/drawing/2014/main" id="{F84EFBE5-81BB-9639-4EE7-D66FD4449AE1}"/>
              </a:ext>
            </a:extLst>
          </p:cNvPr>
          <p:cNvSpPr>
            <a:spLocks noGrp="1"/>
          </p:cNvSpPr>
          <p:nvPr>
            <p:ph type="title" hasCustomPrompt="1"/>
          </p:nvPr>
        </p:nvSpPr>
        <p:spPr>
          <a:xfrm>
            <a:off x="3747052" y="3319551"/>
            <a:ext cx="7633896" cy="1561011"/>
          </a:xfrm>
        </p:spPr>
        <p:txBody>
          <a:bodyPr>
            <a:normAutofit/>
          </a:bodyPr>
          <a:lstStyle>
            <a:lvl1pPr algn="r" defTabSz="457200" rtl="0" eaLnBrk="1" latinLnBrk="0" hangingPunct="1">
              <a:spcBef>
                <a:spcPct val="0"/>
              </a:spcBef>
              <a:buNone/>
              <a:defRPr lang="en-US" sz="2800" b="1" i="0" kern="1200" spc="0" baseline="0" dirty="0">
                <a:solidFill>
                  <a:schemeClr val="bg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31017C3B-4587-41A7-7533-B1B2841DCB73}"/>
              </a:ext>
            </a:extLst>
          </p:cNvPr>
          <p:cNvSpPr>
            <a:spLocks noGrp="1"/>
          </p:cNvSpPr>
          <p:nvPr>
            <p:ph type="body" sz="quarter" idx="24" hasCustomPrompt="1"/>
          </p:nvPr>
        </p:nvSpPr>
        <p:spPr>
          <a:xfrm>
            <a:off x="9501808" y="404423"/>
            <a:ext cx="1879139" cy="508000"/>
          </a:xfrm>
          <a:prstGeom prst="rect">
            <a:avLst/>
          </a:prstGeom>
        </p:spPr>
        <p:txBody>
          <a:bodyPr>
            <a:normAutofit/>
          </a:bodyPr>
          <a:lstStyle>
            <a:lvl1pPr marL="0" indent="0" algn="r">
              <a:buNone/>
              <a:defRPr sz="1400">
                <a:solidFill>
                  <a:schemeClr val="accent2"/>
                </a:solidFill>
                <a:latin typeface="Arial" panose="020B0604020202020204" pitchFamily="34" charset="0"/>
                <a:cs typeface="Arial" panose="020B0604020202020204" pitchFamily="34" charset="0"/>
              </a:defRPr>
            </a:lvl1pPr>
          </a:lstStyle>
          <a:p>
            <a:pPr lvl="0"/>
            <a:r>
              <a:rPr lang="en-US"/>
              <a:t>MONTH YEAR</a:t>
            </a:r>
          </a:p>
        </p:txBody>
      </p:sp>
      <p:sp>
        <p:nvSpPr>
          <p:cNvPr id="14" name="Content Placeholder 2">
            <a:extLst>
              <a:ext uri="{FF2B5EF4-FFF2-40B4-BE49-F238E27FC236}">
                <a16:creationId xmlns:a16="http://schemas.microsoft.com/office/drawing/2014/main" id="{0AA3DDB5-E544-04A5-FFFA-6AD32DA08B8F}"/>
              </a:ext>
            </a:extLst>
          </p:cNvPr>
          <p:cNvSpPr>
            <a:spLocks noGrp="1"/>
          </p:cNvSpPr>
          <p:nvPr>
            <p:ph idx="25" hasCustomPrompt="1"/>
          </p:nvPr>
        </p:nvSpPr>
        <p:spPr>
          <a:xfrm>
            <a:off x="1134038" y="5577998"/>
            <a:ext cx="2828748" cy="792423"/>
          </a:xfrm>
        </p:spPr>
        <p:txBody>
          <a:bodyPr>
            <a:normAutofit/>
          </a:bodyPr>
          <a:lstStyle>
            <a:lvl1pPr marL="0" indent="0" algn="l">
              <a:buFont typeface="Wingdings" charset="2"/>
              <a:buNone/>
              <a:defRPr sz="1200" b="0" i="0">
                <a:solidFill>
                  <a:schemeClr val="bg1"/>
                </a:solidFill>
                <a:latin typeface="Arial" panose="020B0604020202020204" pitchFamily="34" charset="0"/>
                <a:ea typeface="Open Sans Light" panose="020B0606030504020204" pitchFamily="34" charset="0"/>
                <a:cs typeface="Arial" panose="020B0604020202020204" pitchFamily="34" charset="0"/>
              </a:defRPr>
            </a:lvl1pPr>
            <a:lvl2pPr marL="457200" indent="0">
              <a:buNone/>
              <a:defRPr sz="110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marL="914400" indent="0">
              <a:buNone/>
              <a:defRPr sz="105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marL="1371600" indent="0">
              <a:buNone/>
              <a:defRPr sz="100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marL="1828800" indent="0">
              <a:buNone/>
              <a:defRPr sz="90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OUR MISSION</a:t>
            </a:r>
            <a:br>
              <a:rPr lang="en-US"/>
            </a:br>
            <a:r>
              <a:rPr lang="en-US"/>
              <a:t>A PASSION FOR OUR PEOPLE,</a:t>
            </a:r>
            <a:br>
              <a:rPr lang="en-US"/>
            </a:br>
            <a:r>
              <a:rPr lang="en-US"/>
              <a:t>VALUE FOR OUR CUSTOMERS</a:t>
            </a:r>
          </a:p>
        </p:txBody>
      </p:sp>
      <p:cxnSp>
        <p:nvCxnSpPr>
          <p:cNvPr id="15" name="Straight Connector 14">
            <a:extLst>
              <a:ext uri="{FF2B5EF4-FFF2-40B4-BE49-F238E27FC236}">
                <a16:creationId xmlns:a16="http://schemas.microsoft.com/office/drawing/2014/main" id="{ABDBD228-130F-6D51-D733-C6A64F949938}"/>
              </a:ext>
            </a:extLst>
          </p:cNvPr>
          <p:cNvCxnSpPr>
            <a:cxnSpLocks/>
          </p:cNvCxnSpPr>
          <p:nvPr userDrawn="1"/>
        </p:nvCxnSpPr>
        <p:spPr>
          <a:xfrm>
            <a:off x="2516923" y="5695806"/>
            <a:ext cx="4377863"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9B5E4F30-F549-31B7-C1D3-941FE69DCEE4}"/>
              </a:ext>
            </a:extLst>
          </p:cNvPr>
          <p:cNvSpPr/>
          <p:nvPr userDrawn="1"/>
        </p:nvSpPr>
        <p:spPr>
          <a:xfrm>
            <a:off x="811052" y="1025611"/>
            <a:ext cx="918894" cy="247135"/>
          </a:xfrm>
          <a:prstGeom prst="rect">
            <a:avLst/>
          </a:prstGeom>
          <a:solidFill>
            <a:srgbClr val="663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E0818E9-C330-D050-4641-8F1080ACA68C}"/>
              </a:ext>
            </a:extLst>
          </p:cNvPr>
          <p:cNvPicPr>
            <a:picLocks noChangeAspect="1"/>
          </p:cNvPicPr>
          <p:nvPr userDrawn="1"/>
        </p:nvPicPr>
        <p:blipFill>
          <a:blip r:embed="rId3"/>
          <a:stretch>
            <a:fillRect/>
          </a:stretch>
        </p:blipFill>
        <p:spPr>
          <a:xfrm>
            <a:off x="549218" y="658423"/>
            <a:ext cx="4545295" cy="1411942"/>
          </a:xfrm>
          <a:prstGeom prst="rect">
            <a:avLst/>
          </a:prstGeom>
        </p:spPr>
      </p:pic>
      <p:sp>
        <p:nvSpPr>
          <p:cNvPr id="4" name="Rectangle 3">
            <a:extLst>
              <a:ext uri="{FF2B5EF4-FFF2-40B4-BE49-F238E27FC236}">
                <a16:creationId xmlns:a16="http://schemas.microsoft.com/office/drawing/2014/main" id="{3EE74D1A-B3EB-D694-90B8-31CA99FBE25A}"/>
              </a:ext>
            </a:extLst>
          </p:cNvPr>
          <p:cNvSpPr/>
          <p:nvPr userDrawn="1"/>
        </p:nvSpPr>
        <p:spPr>
          <a:xfrm>
            <a:off x="11597240" y="6476841"/>
            <a:ext cx="354273" cy="247135"/>
          </a:xfrm>
          <a:prstGeom prst="rect">
            <a:avLst/>
          </a:prstGeom>
          <a:solidFill>
            <a:srgbClr val="5822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074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FEC6F1-229D-DEBD-DE20-3681896EB1BE}"/>
              </a:ext>
            </a:extLst>
          </p:cNvPr>
          <p:cNvSpPr/>
          <p:nvPr userDrawn="1"/>
        </p:nvSpPr>
        <p:spPr>
          <a:xfrm>
            <a:off x="6894786" y="5477888"/>
            <a:ext cx="5297214" cy="968003"/>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1" name="Content Placeholder 2">
            <a:extLst>
              <a:ext uri="{FF2B5EF4-FFF2-40B4-BE49-F238E27FC236}">
                <a16:creationId xmlns:a16="http://schemas.microsoft.com/office/drawing/2014/main" id="{CFF49857-A09D-FF21-D61E-12BC92A8249A}"/>
              </a:ext>
            </a:extLst>
          </p:cNvPr>
          <p:cNvSpPr>
            <a:spLocks noGrp="1"/>
          </p:cNvSpPr>
          <p:nvPr>
            <p:ph idx="1" hasCustomPrompt="1"/>
          </p:nvPr>
        </p:nvSpPr>
        <p:spPr>
          <a:xfrm>
            <a:off x="7564000" y="5565677"/>
            <a:ext cx="3806688" cy="792423"/>
          </a:xfrm>
        </p:spPr>
        <p:txBody>
          <a:bodyPr>
            <a:normAutofit/>
          </a:bodyPr>
          <a:lstStyle>
            <a:lvl1pPr marL="0" indent="0" algn="r">
              <a:buFont typeface="Wingdings" charset="2"/>
              <a:buNone/>
              <a:defRPr sz="1200" b="0" i="0">
                <a:solidFill>
                  <a:schemeClr val="tx1"/>
                </a:solidFill>
                <a:latin typeface="Arial" panose="020B0604020202020204" pitchFamily="34" charset="0"/>
                <a:ea typeface="Open Sans Light" panose="020B0606030504020204" pitchFamily="34" charset="0"/>
                <a:cs typeface="Arial" panose="020B0604020202020204" pitchFamily="34" charset="0"/>
              </a:defRPr>
            </a:lvl1pPr>
            <a:lvl2pPr marL="457200" indent="0">
              <a:buNone/>
              <a:defRPr sz="110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marL="914400" indent="0">
              <a:buNone/>
              <a:defRPr sz="105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marL="1371600" indent="0">
              <a:buNone/>
              <a:defRPr sz="100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marL="1828800" indent="0">
              <a:buNone/>
              <a:defRPr sz="90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PRESENTED TO:</a:t>
            </a:r>
            <a:br>
              <a:rPr lang="en-US"/>
            </a:br>
            <a:r>
              <a:rPr lang="en-US"/>
              <a:t>CUSTOMER NAME, TITLE</a:t>
            </a:r>
            <a:br>
              <a:rPr lang="en-US"/>
            </a:br>
            <a:r>
              <a:rPr lang="en-US"/>
              <a:t>AGENCY</a:t>
            </a:r>
          </a:p>
        </p:txBody>
      </p:sp>
      <p:sp>
        <p:nvSpPr>
          <p:cNvPr id="12" name="Title 1">
            <a:extLst>
              <a:ext uri="{FF2B5EF4-FFF2-40B4-BE49-F238E27FC236}">
                <a16:creationId xmlns:a16="http://schemas.microsoft.com/office/drawing/2014/main" id="{F84EFBE5-81BB-9639-4EE7-D66FD4449AE1}"/>
              </a:ext>
            </a:extLst>
          </p:cNvPr>
          <p:cNvSpPr>
            <a:spLocks noGrp="1"/>
          </p:cNvSpPr>
          <p:nvPr>
            <p:ph type="title" hasCustomPrompt="1"/>
          </p:nvPr>
        </p:nvSpPr>
        <p:spPr>
          <a:xfrm>
            <a:off x="3747052" y="3319551"/>
            <a:ext cx="7633896" cy="1561011"/>
          </a:xfrm>
        </p:spPr>
        <p:txBody>
          <a:bodyPr>
            <a:normAutofit/>
          </a:bodyPr>
          <a:lstStyle>
            <a:lvl1pPr algn="r" defTabSz="457200" rtl="0" eaLnBrk="1" latinLnBrk="0" hangingPunct="1">
              <a:spcBef>
                <a:spcPct val="0"/>
              </a:spcBef>
              <a:buNone/>
              <a:defRPr lang="en-US" sz="2800" b="1" i="0" kern="1200" spc="0" baseline="0" dirty="0">
                <a:solidFill>
                  <a:schemeClr val="bg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31017C3B-4587-41A7-7533-B1B2841DCB73}"/>
              </a:ext>
            </a:extLst>
          </p:cNvPr>
          <p:cNvSpPr>
            <a:spLocks noGrp="1"/>
          </p:cNvSpPr>
          <p:nvPr>
            <p:ph type="body" sz="quarter" idx="24" hasCustomPrompt="1"/>
          </p:nvPr>
        </p:nvSpPr>
        <p:spPr>
          <a:xfrm>
            <a:off x="9501808" y="404423"/>
            <a:ext cx="1879139" cy="508000"/>
          </a:xfrm>
          <a:prstGeom prst="rect">
            <a:avLst/>
          </a:prstGeom>
        </p:spPr>
        <p:txBody>
          <a:bodyPr>
            <a:normAutofit/>
          </a:bodyPr>
          <a:lstStyle>
            <a:lvl1pPr marL="0" indent="0" algn="r">
              <a:buNone/>
              <a:defRPr sz="1400">
                <a:solidFill>
                  <a:schemeClr val="accent2"/>
                </a:solidFill>
                <a:latin typeface="Arial" panose="020B0604020202020204" pitchFamily="34" charset="0"/>
                <a:cs typeface="Arial" panose="020B0604020202020204" pitchFamily="34" charset="0"/>
              </a:defRPr>
            </a:lvl1pPr>
          </a:lstStyle>
          <a:p>
            <a:pPr lvl="0"/>
            <a:r>
              <a:rPr lang="en-US"/>
              <a:t>MONTH YEAR</a:t>
            </a:r>
          </a:p>
        </p:txBody>
      </p:sp>
      <p:sp>
        <p:nvSpPr>
          <p:cNvPr id="14" name="Content Placeholder 2">
            <a:extLst>
              <a:ext uri="{FF2B5EF4-FFF2-40B4-BE49-F238E27FC236}">
                <a16:creationId xmlns:a16="http://schemas.microsoft.com/office/drawing/2014/main" id="{0AA3DDB5-E544-04A5-FFFA-6AD32DA08B8F}"/>
              </a:ext>
            </a:extLst>
          </p:cNvPr>
          <p:cNvSpPr>
            <a:spLocks noGrp="1"/>
          </p:cNvSpPr>
          <p:nvPr>
            <p:ph idx="25" hasCustomPrompt="1"/>
          </p:nvPr>
        </p:nvSpPr>
        <p:spPr>
          <a:xfrm>
            <a:off x="1134038" y="5577998"/>
            <a:ext cx="2828748" cy="792423"/>
          </a:xfrm>
        </p:spPr>
        <p:txBody>
          <a:bodyPr>
            <a:normAutofit/>
          </a:bodyPr>
          <a:lstStyle>
            <a:lvl1pPr marL="0" indent="0" algn="l">
              <a:buFont typeface="Wingdings" charset="2"/>
              <a:buNone/>
              <a:defRPr sz="1200" b="0" i="0">
                <a:solidFill>
                  <a:schemeClr val="bg1"/>
                </a:solidFill>
                <a:latin typeface="Arial" panose="020B0604020202020204" pitchFamily="34" charset="0"/>
                <a:ea typeface="Open Sans Light" panose="020B0606030504020204" pitchFamily="34" charset="0"/>
                <a:cs typeface="Arial" panose="020B0604020202020204" pitchFamily="34" charset="0"/>
              </a:defRPr>
            </a:lvl1pPr>
            <a:lvl2pPr marL="457200" indent="0">
              <a:buNone/>
              <a:defRPr sz="110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marL="914400" indent="0">
              <a:buNone/>
              <a:defRPr sz="105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marL="1371600" indent="0">
              <a:buNone/>
              <a:defRPr sz="100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marL="1828800" indent="0">
              <a:buNone/>
              <a:defRPr sz="90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OUR MISSION</a:t>
            </a:r>
            <a:br>
              <a:rPr lang="en-US"/>
            </a:br>
            <a:r>
              <a:rPr lang="en-US"/>
              <a:t>A PASSION FOR OUR PEOPLE,</a:t>
            </a:r>
            <a:br>
              <a:rPr lang="en-US"/>
            </a:br>
            <a:r>
              <a:rPr lang="en-US"/>
              <a:t>VALUE FOR OUR CUSTOMERS</a:t>
            </a:r>
          </a:p>
        </p:txBody>
      </p:sp>
      <p:cxnSp>
        <p:nvCxnSpPr>
          <p:cNvPr id="15" name="Straight Connector 14">
            <a:extLst>
              <a:ext uri="{FF2B5EF4-FFF2-40B4-BE49-F238E27FC236}">
                <a16:creationId xmlns:a16="http://schemas.microsoft.com/office/drawing/2014/main" id="{ABDBD228-130F-6D51-D733-C6A64F949938}"/>
              </a:ext>
            </a:extLst>
          </p:cNvPr>
          <p:cNvCxnSpPr>
            <a:cxnSpLocks/>
          </p:cNvCxnSpPr>
          <p:nvPr userDrawn="1"/>
        </p:nvCxnSpPr>
        <p:spPr>
          <a:xfrm>
            <a:off x="2516923" y="5695806"/>
            <a:ext cx="4377863"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9B5E4F30-F549-31B7-C1D3-941FE69DCEE4}"/>
              </a:ext>
            </a:extLst>
          </p:cNvPr>
          <p:cNvSpPr/>
          <p:nvPr userDrawn="1"/>
        </p:nvSpPr>
        <p:spPr>
          <a:xfrm>
            <a:off x="811052" y="1025611"/>
            <a:ext cx="918894" cy="247135"/>
          </a:xfrm>
          <a:prstGeom prst="rect">
            <a:avLst/>
          </a:prstGeom>
          <a:solidFill>
            <a:srgbClr val="663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E0818E9-C330-D050-4641-8F1080ACA68C}"/>
              </a:ext>
            </a:extLst>
          </p:cNvPr>
          <p:cNvPicPr>
            <a:picLocks noChangeAspect="1"/>
          </p:cNvPicPr>
          <p:nvPr userDrawn="1"/>
        </p:nvPicPr>
        <p:blipFill>
          <a:blip r:embed="rId3"/>
          <a:stretch>
            <a:fillRect/>
          </a:stretch>
        </p:blipFill>
        <p:spPr>
          <a:xfrm>
            <a:off x="549218" y="658423"/>
            <a:ext cx="4545295" cy="1411942"/>
          </a:xfrm>
          <a:prstGeom prst="rect">
            <a:avLst/>
          </a:prstGeom>
        </p:spPr>
      </p:pic>
      <p:sp>
        <p:nvSpPr>
          <p:cNvPr id="4" name="Rectangle 3">
            <a:extLst>
              <a:ext uri="{FF2B5EF4-FFF2-40B4-BE49-F238E27FC236}">
                <a16:creationId xmlns:a16="http://schemas.microsoft.com/office/drawing/2014/main" id="{3EE74D1A-B3EB-D694-90B8-31CA99FBE25A}"/>
              </a:ext>
            </a:extLst>
          </p:cNvPr>
          <p:cNvSpPr/>
          <p:nvPr userDrawn="1"/>
        </p:nvSpPr>
        <p:spPr>
          <a:xfrm>
            <a:off x="11597240" y="6476841"/>
            <a:ext cx="354273" cy="247135"/>
          </a:xfrm>
          <a:prstGeom prst="rect">
            <a:avLst/>
          </a:prstGeom>
          <a:solidFill>
            <a:srgbClr val="5822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276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2330DBA-3101-EE47-AAF6-0B6983CB81A1}"/>
              </a:ext>
            </a:extLst>
          </p:cNvPr>
          <p:cNvSpPr>
            <a:spLocks noGrp="1"/>
          </p:cNvSpPr>
          <p:nvPr>
            <p:ph type="title" hasCustomPrompt="1"/>
          </p:nvPr>
        </p:nvSpPr>
        <p:spPr>
          <a:xfrm>
            <a:off x="1309294" y="2853857"/>
            <a:ext cx="9573411" cy="1150285"/>
          </a:xfrm>
        </p:spPr>
        <p:txBody>
          <a:bodyPr>
            <a:noAutofit/>
          </a:bodyPr>
          <a:lstStyle>
            <a:lvl1pPr algn="ctr" defTabSz="457200" rtl="0" eaLnBrk="1" latinLnBrk="0" hangingPunct="1">
              <a:spcBef>
                <a:spcPct val="0"/>
              </a:spcBef>
              <a:buNone/>
              <a:defRPr lang="en-US" sz="4400" b="1" i="0" kern="1200" spc="0" baseline="0" dirty="0">
                <a:solidFill>
                  <a:schemeClr val="bg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pic>
        <p:nvPicPr>
          <p:cNvPr id="5" name="Picture 4" descr="Icon&#10;&#10;Description automatically generated">
            <a:extLst>
              <a:ext uri="{FF2B5EF4-FFF2-40B4-BE49-F238E27FC236}">
                <a16:creationId xmlns:a16="http://schemas.microsoft.com/office/drawing/2014/main" id="{BF2883BD-FF04-B5F0-143C-9ABC8CB023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3513677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EE32C1-8C1C-A4A1-2AAB-E3B76E3253FC}"/>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Title 1">
            <a:extLst>
              <a:ext uri="{FF2B5EF4-FFF2-40B4-BE49-F238E27FC236}">
                <a16:creationId xmlns:a16="http://schemas.microsoft.com/office/drawing/2014/main" id="{468EE630-42F1-4840-9388-F9D0D160BAF4}"/>
              </a:ext>
            </a:extLst>
          </p:cNvPr>
          <p:cNvSpPr>
            <a:spLocks noGrp="1"/>
          </p:cNvSpPr>
          <p:nvPr>
            <p:ph type="title" hasCustomPrompt="1"/>
          </p:nvPr>
        </p:nvSpPr>
        <p:spPr>
          <a:xfrm>
            <a:off x="605196" y="355418"/>
            <a:ext cx="11290852"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pic>
        <p:nvPicPr>
          <p:cNvPr id="5" name="Picture 4" descr="Icon&#10;&#10;Description automatically generated">
            <a:extLst>
              <a:ext uri="{FF2B5EF4-FFF2-40B4-BE49-F238E27FC236}">
                <a16:creationId xmlns:a16="http://schemas.microsoft.com/office/drawing/2014/main" id="{AC6DF15F-A3ED-EFDF-4C05-292845CFDD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
        <p:nvSpPr>
          <p:cNvPr id="3" name="Picture Placeholder 2">
            <a:extLst>
              <a:ext uri="{FF2B5EF4-FFF2-40B4-BE49-F238E27FC236}">
                <a16:creationId xmlns:a16="http://schemas.microsoft.com/office/drawing/2014/main" id="{A8E9B09F-9192-E546-3ABF-C96F643938F1}"/>
              </a:ext>
            </a:extLst>
          </p:cNvPr>
          <p:cNvSpPr>
            <a:spLocks noGrp="1"/>
          </p:cNvSpPr>
          <p:nvPr>
            <p:ph type="pic" sz="quarter" idx="10"/>
          </p:nvPr>
        </p:nvSpPr>
        <p:spPr>
          <a:xfrm>
            <a:off x="5693685" y="1480654"/>
            <a:ext cx="6202363" cy="4273550"/>
          </a:xfrm>
        </p:spPr>
        <p:txBody>
          <a:bodyPr/>
          <a:lstStyle/>
          <a:p>
            <a:endParaRPr lang="en-US"/>
          </a:p>
        </p:txBody>
      </p:sp>
    </p:spTree>
    <p:extLst>
      <p:ext uri="{BB962C8B-B14F-4D97-AF65-F5344CB8AC3E}">
        <p14:creationId xmlns:p14="http://schemas.microsoft.com/office/powerpoint/2010/main" val="1034375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ransition 1">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96DBAE7-C043-FEE9-6928-EC5FB00F2654}"/>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Arial" panose="020B0604020202020204" pitchFamily="34" charset="0"/>
            </a:endParaRPr>
          </a:p>
        </p:txBody>
      </p:sp>
      <p:sp>
        <p:nvSpPr>
          <p:cNvPr id="8" name="Title 1">
            <a:extLst>
              <a:ext uri="{FF2B5EF4-FFF2-40B4-BE49-F238E27FC236}">
                <a16:creationId xmlns:a16="http://schemas.microsoft.com/office/drawing/2014/main" id="{468EE630-42F1-4840-9388-F9D0D160BAF4}"/>
              </a:ext>
            </a:extLst>
          </p:cNvPr>
          <p:cNvSpPr>
            <a:spLocks noGrp="1"/>
          </p:cNvSpPr>
          <p:nvPr>
            <p:ph type="title" hasCustomPrompt="1"/>
          </p:nvPr>
        </p:nvSpPr>
        <p:spPr>
          <a:xfrm>
            <a:off x="605196" y="353592"/>
            <a:ext cx="5817820"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sp>
        <p:nvSpPr>
          <p:cNvPr id="2" name="Content Placeholder 2">
            <a:extLst>
              <a:ext uri="{FF2B5EF4-FFF2-40B4-BE49-F238E27FC236}">
                <a16:creationId xmlns:a16="http://schemas.microsoft.com/office/drawing/2014/main" id="{DC8110F9-68FA-6695-F5B2-8564080E2B54}"/>
              </a:ext>
            </a:extLst>
          </p:cNvPr>
          <p:cNvSpPr>
            <a:spLocks noGrp="1"/>
          </p:cNvSpPr>
          <p:nvPr>
            <p:ph idx="1"/>
          </p:nvPr>
        </p:nvSpPr>
        <p:spPr>
          <a:xfrm>
            <a:off x="618564" y="1461052"/>
            <a:ext cx="7126357" cy="4525963"/>
          </a:xfrm>
        </p:spPr>
        <p:txBody>
          <a:bodyPr>
            <a:normAutofit/>
          </a:bodyPr>
          <a:lstStyle>
            <a:lvl1pPr marL="457200" indent="-457200">
              <a:buFont typeface="Wingdings" charset="2"/>
              <a:buChar char="§"/>
              <a:defRPr sz="2400" b="0" i="0">
                <a:solidFill>
                  <a:schemeClr val="tx1"/>
                </a:solidFill>
                <a:latin typeface="Arial" panose="020B0604020202020204" pitchFamily="34" charset="0"/>
                <a:ea typeface="Open Sans Light" panose="020B0606030504020204" pitchFamily="34" charset="0"/>
                <a:cs typeface="Arial" panose="020B0604020202020204" pitchFamily="34" charset="0"/>
              </a:defRPr>
            </a:lvl1pPr>
            <a:lvl2pPr>
              <a:defRPr sz="2000" b="0" i="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a:defRPr sz="1600" b="0" i="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a:defRPr sz="1400" b="0" i="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9E5CFA19-96C4-86F3-15B6-2AF046DC6128}"/>
              </a:ext>
            </a:extLst>
          </p:cNvPr>
          <p:cNvSpPr txBox="1">
            <a:spLocks/>
          </p:cNvSpPr>
          <p:nvPr userDrawn="1"/>
        </p:nvSpPr>
        <p:spPr>
          <a:xfrm>
            <a:off x="9716530" y="6404060"/>
            <a:ext cx="2133600" cy="249385"/>
          </a:xfrm>
          <a:prstGeom prst="rect">
            <a:avLst/>
          </a:prstGeom>
        </p:spPr>
        <p:txBody>
          <a:bodyPr vert="horz" lIns="91440" tIns="45720" rIns="91440" bIns="45720" rtlCol="0" anchor="ctr"/>
          <a:lstStyle>
            <a:defPPr>
              <a:defRPr lang="en-US"/>
            </a:defPPr>
            <a:lvl1pPr marL="0" algn="r" defTabSz="914400" rtl="0" eaLnBrk="1" latinLnBrk="0" hangingPunct="1">
              <a:defRPr sz="800" b="0" kern="1200">
                <a:solidFill>
                  <a:schemeClr val="bg1">
                    <a:lumMod val="75000"/>
                  </a:schemeClr>
                </a:solidFill>
                <a:latin typeface="Arial" panose="020B0604020202020204" pitchFamily="34" charset="0"/>
                <a:ea typeface="Open Sans Light" panose="020B060603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3813B6-EB24-5240-968C-50604AC44990}" type="slidenum">
              <a:rPr lang="en-US" b="0" i="0" smtClean="0">
                <a:solidFill>
                  <a:schemeClr val="accent4"/>
                </a:solidFill>
              </a:rPr>
              <a:pPr/>
              <a:t>‹#›</a:t>
            </a:fld>
            <a:endParaRPr lang="en-US" b="0" i="0">
              <a:solidFill>
                <a:schemeClr val="accent4"/>
              </a:solidFill>
            </a:endParaRPr>
          </a:p>
        </p:txBody>
      </p:sp>
      <p:sp>
        <p:nvSpPr>
          <p:cNvPr id="11" name="Footer Placeholder 4">
            <a:extLst>
              <a:ext uri="{FF2B5EF4-FFF2-40B4-BE49-F238E27FC236}">
                <a16:creationId xmlns:a16="http://schemas.microsoft.com/office/drawing/2014/main" id="{2EB7536A-3EA2-B2C1-FD7A-521AD9645C5F}"/>
              </a:ext>
            </a:extLst>
          </p:cNvPr>
          <p:cNvSpPr txBox="1">
            <a:spLocks/>
          </p:cNvSpPr>
          <p:nvPr userDrawn="1"/>
        </p:nvSpPr>
        <p:spPr>
          <a:xfrm>
            <a:off x="4648200" y="6404060"/>
            <a:ext cx="2895600" cy="249385"/>
          </a:xfrm>
          <a:prstGeom prst="rect">
            <a:avLst/>
          </a:prstGeom>
        </p:spPr>
        <p:txBody>
          <a:bodyPr vert="horz" lIns="91440" tIns="45720" rIns="91440" bIns="45720" rtlCol="0" anchor="ctr"/>
          <a:lstStyle>
            <a:defPPr>
              <a:defRPr lang="en-US"/>
            </a:defPPr>
            <a:lvl1pPr marL="0" algn="ctr" defTabSz="914400" rtl="0" eaLnBrk="1" latinLnBrk="0" hangingPunct="1">
              <a:defRPr sz="800" b="0" kern="1200">
                <a:solidFill>
                  <a:schemeClr val="bg1">
                    <a:lumMod val="75000"/>
                  </a:schemeClr>
                </a:solidFill>
                <a:latin typeface="Arial" panose="020B0604020202020204" pitchFamily="34" charset="0"/>
                <a:ea typeface="Open Sans Light" panose="020B060603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chemeClr val="accent4"/>
                </a:solidFill>
              </a:rPr>
              <a:t>© 2024 </a:t>
            </a:r>
            <a:r>
              <a:rPr lang="en-US" b="0" i="0" err="1">
                <a:solidFill>
                  <a:schemeClr val="accent4"/>
                </a:solidFill>
              </a:rPr>
              <a:t>MetroStar</a:t>
            </a:r>
            <a:r>
              <a:rPr lang="en-US" b="0" i="0">
                <a:solidFill>
                  <a:schemeClr val="accent4"/>
                </a:solidFill>
              </a:rPr>
              <a:t> Systems, LLC - PROPRIETARY</a:t>
            </a:r>
          </a:p>
        </p:txBody>
      </p:sp>
      <p:pic>
        <p:nvPicPr>
          <p:cNvPr id="16" name="Picture 15" descr="Icon&#10;&#10;Description automatically generated">
            <a:extLst>
              <a:ext uri="{FF2B5EF4-FFF2-40B4-BE49-F238E27FC236}">
                <a16:creationId xmlns:a16="http://schemas.microsoft.com/office/drawing/2014/main" id="{9AB223AD-143E-D174-4FC9-6EE491556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816651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Key Points">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606D95-EE57-6786-8CCB-C428D7621FCF}"/>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Arial" panose="020B0604020202020204" pitchFamily="34" charset="0"/>
            </a:endParaRPr>
          </a:p>
        </p:txBody>
      </p:sp>
      <p:sp>
        <p:nvSpPr>
          <p:cNvPr id="7" name="Content Placeholder 2">
            <a:extLst>
              <a:ext uri="{FF2B5EF4-FFF2-40B4-BE49-F238E27FC236}">
                <a16:creationId xmlns:a16="http://schemas.microsoft.com/office/drawing/2014/main" id="{FE604D4A-5CBC-D348-BF0E-F1E167C15383}"/>
              </a:ext>
            </a:extLst>
          </p:cNvPr>
          <p:cNvSpPr>
            <a:spLocks noGrp="1"/>
          </p:cNvSpPr>
          <p:nvPr>
            <p:ph idx="1"/>
          </p:nvPr>
        </p:nvSpPr>
        <p:spPr>
          <a:xfrm>
            <a:off x="618563" y="1600200"/>
            <a:ext cx="6897189" cy="4525963"/>
          </a:xfrm>
        </p:spPr>
        <p:txBody>
          <a:bodyPr>
            <a:normAutofit/>
          </a:bodyPr>
          <a:lstStyle>
            <a:lvl1pPr marL="457200" indent="-457200">
              <a:buFont typeface="Wingdings" charset="2"/>
              <a:buChar char="§"/>
              <a:defRPr sz="2400" b="0" i="0">
                <a:solidFill>
                  <a:schemeClr val="tx1"/>
                </a:solidFill>
                <a:latin typeface="Arial" panose="020B0604020202020204" pitchFamily="34" charset="0"/>
                <a:ea typeface="Open Sans Light" panose="020B0606030504020204" pitchFamily="34" charset="0"/>
                <a:cs typeface="Arial" panose="020B0604020202020204" pitchFamily="34" charset="0"/>
              </a:defRPr>
            </a:lvl1pPr>
            <a:lvl2pPr>
              <a:defRPr sz="2000" b="0" i="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a:defRPr sz="1600" b="0" i="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a:defRPr sz="1400" b="0" i="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68EE630-42F1-4840-9388-F9D0D160BAF4}"/>
              </a:ext>
            </a:extLst>
          </p:cNvPr>
          <p:cNvSpPr>
            <a:spLocks noGrp="1"/>
          </p:cNvSpPr>
          <p:nvPr>
            <p:ph type="title" hasCustomPrompt="1"/>
          </p:nvPr>
        </p:nvSpPr>
        <p:spPr>
          <a:xfrm>
            <a:off x="605196" y="366894"/>
            <a:ext cx="5796330"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pic>
        <p:nvPicPr>
          <p:cNvPr id="21" name="Picture 20" descr="Icon&#10;&#10;Description automatically generated">
            <a:extLst>
              <a:ext uri="{FF2B5EF4-FFF2-40B4-BE49-F238E27FC236}">
                <a16:creationId xmlns:a16="http://schemas.microsoft.com/office/drawing/2014/main" id="{3B6DD4A4-5710-A7E0-7CDB-A8CA7DF91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pic>
        <p:nvPicPr>
          <p:cNvPr id="3" name="Picture 2">
            <a:extLst>
              <a:ext uri="{FF2B5EF4-FFF2-40B4-BE49-F238E27FC236}">
                <a16:creationId xmlns:a16="http://schemas.microsoft.com/office/drawing/2014/main" id="{21C0B8E6-BF71-2D44-7989-42D8F309676C}"/>
              </a:ext>
            </a:extLst>
          </p:cNvPr>
          <p:cNvPicPr>
            <a:picLocks noChangeAspect="1"/>
          </p:cNvPicPr>
          <p:nvPr userDrawn="1"/>
        </p:nvPicPr>
        <p:blipFill rotWithShape="1">
          <a:blip r:embed="rId3">
            <a:duotone>
              <a:schemeClr val="accent3">
                <a:shade val="45000"/>
                <a:satMod val="135000"/>
              </a:schemeClr>
              <a:prstClr val="white"/>
            </a:duotone>
          </a:blip>
          <a:srcRect l="17734" r="34832"/>
          <a:stretch/>
        </p:blipFill>
        <p:spPr>
          <a:xfrm>
            <a:off x="7842959" y="0"/>
            <a:ext cx="4349041" cy="6876538"/>
          </a:xfrm>
          <a:prstGeom prst="rect">
            <a:avLst/>
          </a:prstGeom>
        </p:spPr>
      </p:pic>
    </p:spTree>
    <p:extLst>
      <p:ext uri="{BB962C8B-B14F-4D97-AF65-F5344CB8AC3E}">
        <p14:creationId xmlns:p14="http://schemas.microsoft.com/office/powerpoint/2010/main" val="334330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C Content Var.1">
    <p:spTree>
      <p:nvGrpSpPr>
        <p:cNvPr id="1" name=""/>
        <p:cNvGrpSpPr/>
        <p:nvPr/>
      </p:nvGrpSpPr>
      <p:grpSpPr>
        <a:xfrm>
          <a:off x="0" y="0"/>
          <a:ext cx="0" cy="0"/>
          <a:chOff x="0" y="0"/>
          <a:chExt cx="0" cy="0"/>
        </a:xfrm>
      </p:grpSpPr>
      <p:pic>
        <p:nvPicPr>
          <p:cNvPr id="2" name="Picture 1" descr="A large building with a statue on top&#10;&#10;Description automatically generated with medium confidence">
            <a:extLst>
              <a:ext uri="{FF2B5EF4-FFF2-40B4-BE49-F238E27FC236}">
                <a16:creationId xmlns:a16="http://schemas.microsoft.com/office/drawing/2014/main" id="{F1F7FB74-9030-F5B7-80CC-0C687F1A4326}"/>
              </a:ext>
            </a:extLst>
          </p:cNvPr>
          <p:cNvPicPr>
            <a:picLocks noChangeAspect="1"/>
          </p:cNvPicPr>
          <p:nvPr userDrawn="1"/>
        </p:nvPicPr>
        <p:blipFill rotWithShape="1">
          <a:blip r:embed="rId2">
            <a:duotone>
              <a:srgbClr val="4C5EEB">
                <a:shade val="45000"/>
                <a:satMod val="135000"/>
              </a:srgb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0352" r="50000"/>
          <a:stretch/>
        </p:blipFill>
        <p:spPr>
          <a:xfrm>
            <a:off x="-1" y="0"/>
            <a:ext cx="4078605" cy="6858000"/>
          </a:xfrm>
          <a:prstGeom prst="rect">
            <a:avLst/>
          </a:prstGeom>
        </p:spPr>
      </p:pic>
      <p:sp>
        <p:nvSpPr>
          <p:cNvPr id="5" name="Title 1">
            <a:extLst>
              <a:ext uri="{FF2B5EF4-FFF2-40B4-BE49-F238E27FC236}">
                <a16:creationId xmlns:a16="http://schemas.microsoft.com/office/drawing/2014/main" id="{000E2C90-CC99-C576-3F99-D3AEBC356FD7}"/>
              </a:ext>
            </a:extLst>
          </p:cNvPr>
          <p:cNvSpPr>
            <a:spLocks noGrp="1"/>
          </p:cNvSpPr>
          <p:nvPr>
            <p:ph type="title" hasCustomPrompt="1"/>
          </p:nvPr>
        </p:nvSpPr>
        <p:spPr>
          <a:xfrm>
            <a:off x="4909703" y="581460"/>
            <a:ext cx="6430671" cy="607694"/>
          </a:xfrm>
        </p:spPr>
        <p:txBody>
          <a:bodyPr>
            <a:normAutofit/>
          </a:bodyPr>
          <a:lstStyle>
            <a:lvl1pPr algn="ctr"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560E8725-C250-907E-A7D9-B193BAB0B8A1}"/>
              </a:ext>
            </a:extLst>
          </p:cNvPr>
          <p:cNvSpPr>
            <a:spLocks noGrp="1"/>
          </p:cNvSpPr>
          <p:nvPr>
            <p:ph sz="half" idx="1"/>
          </p:nvPr>
        </p:nvSpPr>
        <p:spPr>
          <a:xfrm>
            <a:off x="4909703" y="2241788"/>
            <a:ext cx="6430671" cy="3349626"/>
          </a:xfrm>
        </p:spPr>
        <p:txBody>
          <a:bodyPr/>
          <a:lstStyle>
            <a:lvl1pPr marL="342900" indent="-342900" algn="l">
              <a:buFont typeface="Wingdings" charset="2"/>
              <a:buChar char="§"/>
              <a:defRPr sz="2400">
                <a:latin typeface="Arial" panose="020B0604020202020204" pitchFamily="34" charset="0"/>
                <a:cs typeface="Arial" panose="020B0604020202020204" pitchFamily="34" charset="0"/>
              </a:defRPr>
            </a:lvl1pPr>
            <a:lvl2pPr algn="l">
              <a:defRPr sz="2000">
                <a:latin typeface="Arial" panose="020B0604020202020204" pitchFamily="34" charset="0"/>
                <a:cs typeface="Arial" panose="020B0604020202020204" pitchFamily="34" charset="0"/>
              </a:defRPr>
            </a:lvl2pPr>
            <a:lvl3pPr algn="l">
              <a:defRPr sz="1800">
                <a:latin typeface="Arial" panose="020B0604020202020204" pitchFamily="34" charset="0"/>
                <a:cs typeface="Arial" panose="020B0604020202020204" pitchFamily="34" charset="0"/>
              </a:defRPr>
            </a:lvl3pPr>
            <a:lvl4pPr algn="l">
              <a:defRPr sz="1600">
                <a:latin typeface="Arial" panose="020B0604020202020204" pitchFamily="34" charset="0"/>
                <a:cs typeface="Arial" panose="020B0604020202020204" pitchFamily="34" charset="0"/>
              </a:defRPr>
            </a:lvl4pPr>
            <a:lvl5pPr algn="l">
              <a:defRPr sz="16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11CC279D-92E7-BCB7-89B0-63E29171E046}"/>
              </a:ext>
            </a:extLst>
          </p:cNvPr>
          <p:cNvSpPr>
            <a:spLocks noGrp="1"/>
          </p:cNvSpPr>
          <p:nvPr>
            <p:ph type="body" idx="26"/>
          </p:nvPr>
        </p:nvSpPr>
        <p:spPr>
          <a:xfrm>
            <a:off x="4909705" y="1602026"/>
            <a:ext cx="6430670" cy="639762"/>
          </a:xfrm>
        </p:spPr>
        <p:txBody>
          <a:bodyPr anchor="b"/>
          <a:lstStyle>
            <a:lvl1pPr marL="0" indent="0" algn="ctr">
              <a:buNone/>
              <a:defRPr sz="2400" b="1" i="0">
                <a:latin typeface="Arial" panose="020B0604020202020204" pitchFamily="34" charset="0"/>
                <a:ea typeface="Open Sans ExtraBold" panose="020B0606030504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8AB1ECAE-6624-10FF-0FB5-D1D3EB7EDD0B}"/>
              </a:ext>
            </a:extLst>
          </p:cNvPr>
          <p:cNvSpPr/>
          <p:nvPr userDrawn="1"/>
        </p:nvSpPr>
        <p:spPr>
          <a:xfrm rot="162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1" name="Picture 10" descr="Icon&#10;&#10;Description automatically generated">
            <a:extLst>
              <a:ext uri="{FF2B5EF4-FFF2-40B4-BE49-F238E27FC236}">
                <a16:creationId xmlns:a16="http://schemas.microsoft.com/office/drawing/2014/main" id="{AD970AE8-192E-5B40-E74F-0B8B956EDD1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989054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ransition 1">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96DBAE7-C043-FEE9-6928-EC5FB00F2654}"/>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Arial" panose="020B0604020202020204" pitchFamily="34" charset="0"/>
            </a:endParaRPr>
          </a:p>
        </p:txBody>
      </p:sp>
      <p:sp>
        <p:nvSpPr>
          <p:cNvPr id="8" name="Title 1">
            <a:extLst>
              <a:ext uri="{FF2B5EF4-FFF2-40B4-BE49-F238E27FC236}">
                <a16:creationId xmlns:a16="http://schemas.microsoft.com/office/drawing/2014/main" id="{468EE630-42F1-4840-9388-F9D0D160BAF4}"/>
              </a:ext>
            </a:extLst>
          </p:cNvPr>
          <p:cNvSpPr>
            <a:spLocks noGrp="1"/>
          </p:cNvSpPr>
          <p:nvPr>
            <p:ph type="title" hasCustomPrompt="1"/>
          </p:nvPr>
        </p:nvSpPr>
        <p:spPr>
          <a:xfrm>
            <a:off x="605196" y="353592"/>
            <a:ext cx="5817820"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sp>
        <p:nvSpPr>
          <p:cNvPr id="2" name="Content Placeholder 2">
            <a:extLst>
              <a:ext uri="{FF2B5EF4-FFF2-40B4-BE49-F238E27FC236}">
                <a16:creationId xmlns:a16="http://schemas.microsoft.com/office/drawing/2014/main" id="{DC8110F9-68FA-6695-F5B2-8564080E2B54}"/>
              </a:ext>
            </a:extLst>
          </p:cNvPr>
          <p:cNvSpPr>
            <a:spLocks noGrp="1"/>
          </p:cNvSpPr>
          <p:nvPr>
            <p:ph idx="1"/>
          </p:nvPr>
        </p:nvSpPr>
        <p:spPr>
          <a:xfrm>
            <a:off x="618564" y="1461052"/>
            <a:ext cx="7126357" cy="4525963"/>
          </a:xfrm>
        </p:spPr>
        <p:txBody>
          <a:bodyPr>
            <a:normAutofit/>
          </a:bodyPr>
          <a:lstStyle>
            <a:lvl1pPr marL="457200" indent="-457200">
              <a:buFont typeface="Wingdings" charset="2"/>
              <a:buChar char="§"/>
              <a:defRPr sz="2400" b="0" i="0">
                <a:solidFill>
                  <a:schemeClr val="tx1"/>
                </a:solidFill>
                <a:latin typeface="Arial" panose="020B0604020202020204" pitchFamily="34" charset="0"/>
                <a:ea typeface="Open Sans Light" panose="020B0606030504020204" pitchFamily="34" charset="0"/>
                <a:cs typeface="Arial" panose="020B0604020202020204" pitchFamily="34" charset="0"/>
              </a:defRPr>
            </a:lvl1pPr>
            <a:lvl2pPr>
              <a:defRPr sz="2000" b="0" i="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a:defRPr sz="1600" b="0" i="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a:defRPr sz="1400" b="0" i="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9E5CFA19-96C4-86F3-15B6-2AF046DC6128}"/>
              </a:ext>
            </a:extLst>
          </p:cNvPr>
          <p:cNvSpPr txBox="1">
            <a:spLocks/>
          </p:cNvSpPr>
          <p:nvPr userDrawn="1"/>
        </p:nvSpPr>
        <p:spPr>
          <a:xfrm>
            <a:off x="9716530" y="6404060"/>
            <a:ext cx="2133600" cy="249385"/>
          </a:xfrm>
          <a:prstGeom prst="rect">
            <a:avLst/>
          </a:prstGeom>
        </p:spPr>
        <p:txBody>
          <a:bodyPr vert="horz" lIns="91440" tIns="45720" rIns="91440" bIns="45720" rtlCol="0" anchor="ctr"/>
          <a:lstStyle>
            <a:defPPr>
              <a:defRPr lang="en-US"/>
            </a:defPPr>
            <a:lvl1pPr marL="0" algn="r" defTabSz="914400" rtl="0" eaLnBrk="1" latinLnBrk="0" hangingPunct="1">
              <a:defRPr sz="800" b="0" kern="1200">
                <a:solidFill>
                  <a:schemeClr val="bg1">
                    <a:lumMod val="75000"/>
                  </a:schemeClr>
                </a:solidFill>
                <a:latin typeface="Arial" panose="020B0604020202020204" pitchFamily="34" charset="0"/>
                <a:ea typeface="Open Sans Light" panose="020B060603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3813B6-EB24-5240-968C-50604AC44990}" type="slidenum">
              <a:rPr lang="en-US" b="0" i="0" smtClean="0">
                <a:solidFill>
                  <a:schemeClr val="accent4"/>
                </a:solidFill>
              </a:rPr>
              <a:pPr/>
              <a:t>‹#›</a:t>
            </a:fld>
            <a:endParaRPr lang="en-US" b="0" i="0">
              <a:solidFill>
                <a:schemeClr val="accent4"/>
              </a:solidFill>
            </a:endParaRPr>
          </a:p>
        </p:txBody>
      </p:sp>
      <p:sp>
        <p:nvSpPr>
          <p:cNvPr id="11" name="Footer Placeholder 4">
            <a:extLst>
              <a:ext uri="{FF2B5EF4-FFF2-40B4-BE49-F238E27FC236}">
                <a16:creationId xmlns:a16="http://schemas.microsoft.com/office/drawing/2014/main" id="{2EB7536A-3EA2-B2C1-FD7A-521AD9645C5F}"/>
              </a:ext>
            </a:extLst>
          </p:cNvPr>
          <p:cNvSpPr txBox="1">
            <a:spLocks/>
          </p:cNvSpPr>
          <p:nvPr userDrawn="1"/>
        </p:nvSpPr>
        <p:spPr>
          <a:xfrm>
            <a:off x="4648200" y="6404060"/>
            <a:ext cx="2895600" cy="249385"/>
          </a:xfrm>
          <a:prstGeom prst="rect">
            <a:avLst/>
          </a:prstGeom>
        </p:spPr>
        <p:txBody>
          <a:bodyPr vert="horz" lIns="91440" tIns="45720" rIns="91440" bIns="45720" rtlCol="0" anchor="ctr"/>
          <a:lstStyle>
            <a:defPPr>
              <a:defRPr lang="en-US"/>
            </a:defPPr>
            <a:lvl1pPr marL="0" algn="ctr" defTabSz="914400" rtl="0" eaLnBrk="1" latinLnBrk="0" hangingPunct="1">
              <a:defRPr sz="800" b="0" kern="1200">
                <a:solidFill>
                  <a:schemeClr val="bg1">
                    <a:lumMod val="75000"/>
                  </a:schemeClr>
                </a:solidFill>
                <a:latin typeface="Arial" panose="020B0604020202020204" pitchFamily="34" charset="0"/>
                <a:ea typeface="Open Sans Light" panose="020B060603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chemeClr val="accent4"/>
                </a:solidFill>
              </a:rPr>
              <a:t>© 2024 </a:t>
            </a:r>
            <a:r>
              <a:rPr lang="en-US" b="0" i="0" err="1">
                <a:solidFill>
                  <a:schemeClr val="accent4"/>
                </a:solidFill>
              </a:rPr>
              <a:t>MetroStar</a:t>
            </a:r>
            <a:r>
              <a:rPr lang="en-US" b="0" i="0">
                <a:solidFill>
                  <a:schemeClr val="accent4"/>
                </a:solidFill>
              </a:rPr>
              <a:t> Systems, LLC - PROPRIETARY</a:t>
            </a:r>
          </a:p>
        </p:txBody>
      </p:sp>
      <p:pic>
        <p:nvPicPr>
          <p:cNvPr id="16" name="Picture 15" descr="Icon&#10;&#10;Description automatically generated">
            <a:extLst>
              <a:ext uri="{FF2B5EF4-FFF2-40B4-BE49-F238E27FC236}">
                <a16:creationId xmlns:a16="http://schemas.microsoft.com/office/drawing/2014/main" id="{9AB223AD-143E-D174-4FC9-6EE491556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2264401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EE32C1-8C1C-A4A1-2AAB-E3B76E3253FC}"/>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7" name="Content Placeholder 2">
            <a:extLst>
              <a:ext uri="{FF2B5EF4-FFF2-40B4-BE49-F238E27FC236}">
                <a16:creationId xmlns:a16="http://schemas.microsoft.com/office/drawing/2014/main" id="{FE604D4A-5CBC-D348-BF0E-F1E167C15383}"/>
              </a:ext>
            </a:extLst>
          </p:cNvPr>
          <p:cNvSpPr>
            <a:spLocks noGrp="1"/>
          </p:cNvSpPr>
          <p:nvPr>
            <p:ph idx="1"/>
          </p:nvPr>
        </p:nvSpPr>
        <p:spPr>
          <a:xfrm>
            <a:off x="618564" y="1457960"/>
            <a:ext cx="11290852" cy="4525963"/>
          </a:xfrm>
        </p:spPr>
        <p:txBody>
          <a:bodyPr/>
          <a:lstStyle>
            <a:lvl1pPr marL="457200" indent="-457200">
              <a:buFont typeface="Wingdings" charset="2"/>
              <a:buChar char="§"/>
              <a:defRPr sz="2800" b="0" i="0">
                <a:latin typeface="Arial" panose="020B0604020202020204" pitchFamily="34" charset="0"/>
                <a:ea typeface="Open Sans Light" panose="020B0606030504020204" pitchFamily="34" charset="0"/>
                <a:cs typeface="Arial" panose="020B0604020202020204" pitchFamily="34" charset="0"/>
              </a:defRPr>
            </a:lvl1pPr>
            <a:lvl2pPr>
              <a:defRPr sz="2400" b="0" i="0">
                <a:latin typeface="Arial" panose="020B0604020202020204" pitchFamily="34" charset="0"/>
                <a:ea typeface="Open Sans Light" panose="020B0606030504020204" pitchFamily="34" charset="0"/>
                <a:cs typeface="Arial" panose="020B0604020202020204" pitchFamily="34" charset="0"/>
              </a:defRPr>
            </a:lvl2pPr>
            <a:lvl3pPr>
              <a:defRPr sz="2000" b="0" i="0">
                <a:latin typeface="Arial" panose="020B0604020202020204" pitchFamily="34" charset="0"/>
                <a:ea typeface="Open Sans Light" panose="020B0606030504020204" pitchFamily="34" charset="0"/>
                <a:cs typeface="Arial" panose="020B0604020202020204" pitchFamily="34" charset="0"/>
              </a:defRPr>
            </a:lvl3pPr>
            <a:lvl4pPr>
              <a:defRPr sz="1800" b="0" i="0">
                <a:latin typeface="Arial" panose="020B0604020202020204" pitchFamily="34" charset="0"/>
                <a:ea typeface="Open Sans Light" panose="020B0606030504020204" pitchFamily="34" charset="0"/>
                <a:cs typeface="Arial" panose="020B0604020202020204" pitchFamily="34" charset="0"/>
              </a:defRPr>
            </a:lvl4pPr>
            <a:lvl5pPr>
              <a:defRPr sz="1600" b="0" i="0">
                <a:latin typeface="Arial" panose="020B0604020202020204" pitchFamily="34" charset="0"/>
                <a:ea typeface="Open Sans Light"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68EE630-42F1-4840-9388-F9D0D160BAF4}"/>
              </a:ext>
            </a:extLst>
          </p:cNvPr>
          <p:cNvSpPr>
            <a:spLocks noGrp="1"/>
          </p:cNvSpPr>
          <p:nvPr>
            <p:ph type="title" hasCustomPrompt="1"/>
          </p:nvPr>
        </p:nvSpPr>
        <p:spPr>
          <a:xfrm>
            <a:off x="605196" y="355418"/>
            <a:ext cx="11290852"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pic>
        <p:nvPicPr>
          <p:cNvPr id="5" name="Picture 4" descr="Icon&#10;&#10;Description automatically generated">
            <a:extLst>
              <a:ext uri="{FF2B5EF4-FFF2-40B4-BE49-F238E27FC236}">
                <a16:creationId xmlns:a16="http://schemas.microsoft.com/office/drawing/2014/main" id="{AC6DF15F-A3ED-EFDF-4C05-292845CFDD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29426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0CB15E-794C-0BF8-3943-4C2E588F825F}"/>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Arial" panose="020B0604020202020204" pitchFamily="34" charset="0"/>
            </a:endParaRPr>
          </a:p>
        </p:txBody>
      </p:sp>
      <p:pic>
        <p:nvPicPr>
          <p:cNvPr id="5" name="Picture 4">
            <a:extLst>
              <a:ext uri="{FF2B5EF4-FFF2-40B4-BE49-F238E27FC236}">
                <a16:creationId xmlns:a16="http://schemas.microsoft.com/office/drawing/2014/main" id="{B5BEF878-76E2-9B1C-0D6B-2AC780C8EDD0}"/>
              </a:ext>
            </a:extLst>
          </p:cNvPr>
          <p:cNvPicPr>
            <a:picLocks noChangeAspect="1"/>
          </p:cNvPicPr>
          <p:nvPr userDrawn="1"/>
        </p:nvPicPr>
        <p:blipFill rotWithShape="1">
          <a:blip r:embed="rId2">
            <a:duotone>
              <a:prstClr val="black"/>
              <a:schemeClr val="accent2">
                <a:tint val="45000"/>
                <a:satMod val="400000"/>
              </a:schemeClr>
            </a:duotone>
            <a:alphaModFix amt="5000"/>
          </a:blip>
          <a:srcRect l="4588" t="4471" r="4588" b="6063"/>
          <a:stretch/>
        </p:blipFill>
        <p:spPr>
          <a:xfrm rot="16200000">
            <a:off x="2666999" y="-2667001"/>
            <a:ext cx="6858002" cy="12192000"/>
          </a:xfrm>
          <a:prstGeom prst="rect">
            <a:avLst/>
          </a:prstGeom>
        </p:spPr>
      </p:pic>
      <p:sp>
        <p:nvSpPr>
          <p:cNvPr id="8" name="Title 1">
            <a:extLst>
              <a:ext uri="{FF2B5EF4-FFF2-40B4-BE49-F238E27FC236}">
                <a16:creationId xmlns:a16="http://schemas.microsoft.com/office/drawing/2014/main" id="{468EE630-42F1-4840-9388-F9D0D160BAF4}"/>
              </a:ext>
            </a:extLst>
          </p:cNvPr>
          <p:cNvSpPr>
            <a:spLocks noGrp="1"/>
          </p:cNvSpPr>
          <p:nvPr>
            <p:ph type="title" hasCustomPrompt="1"/>
          </p:nvPr>
        </p:nvSpPr>
        <p:spPr>
          <a:xfrm>
            <a:off x="605196" y="353592"/>
            <a:ext cx="5817820"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pic>
        <p:nvPicPr>
          <p:cNvPr id="9" name="Picture 8" descr="Icon&#10;&#10;Description automatically generated">
            <a:extLst>
              <a:ext uri="{FF2B5EF4-FFF2-40B4-BE49-F238E27FC236}">
                <a16:creationId xmlns:a16="http://schemas.microsoft.com/office/drawing/2014/main" id="{251B668E-9110-C171-3E35-32A1FCA867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2838015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Points">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606D95-EE57-6786-8CCB-C428D7621FCF}"/>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Arial" panose="020B0604020202020204" pitchFamily="34" charset="0"/>
            </a:endParaRPr>
          </a:p>
        </p:txBody>
      </p:sp>
      <p:sp>
        <p:nvSpPr>
          <p:cNvPr id="7" name="Content Placeholder 2">
            <a:extLst>
              <a:ext uri="{FF2B5EF4-FFF2-40B4-BE49-F238E27FC236}">
                <a16:creationId xmlns:a16="http://schemas.microsoft.com/office/drawing/2014/main" id="{FE604D4A-5CBC-D348-BF0E-F1E167C15383}"/>
              </a:ext>
            </a:extLst>
          </p:cNvPr>
          <p:cNvSpPr>
            <a:spLocks noGrp="1"/>
          </p:cNvSpPr>
          <p:nvPr>
            <p:ph idx="1"/>
          </p:nvPr>
        </p:nvSpPr>
        <p:spPr>
          <a:xfrm>
            <a:off x="618563" y="1600200"/>
            <a:ext cx="6897189" cy="4525963"/>
          </a:xfrm>
        </p:spPr>
        <p:txBody>
          <a:bodyPr>
            <a:normAutofit/>
          </a:bodyPr>
          <a:lstStyle>
            <a:lvl1pPr marL="457200" indent="-457200">
              <a:buFont typeface="Wingdings" charset="2"/>
              <a:buChar char="§"/>
              <a:defRPr sz="2400" b="0" i="0">
                <a:solidFill>
                  <a:schemeClr val="tx1"/>
                </a:solidFill>
                <a:latin typeface="Arial" panose="020B0604020202020204" pitchFamily="34" charset="0"/>
                <a:ea typeface="Open Sans Light" panose="020B0606030504020204" pitchFamily="34" charset="0"/>
                <a:cs typeface="Arial" panose="020B0604020202020204" pitchFamily="34" charset="0"/>
              </a:defRPr>
            </a:lvl1pPr>
            <a:lvl2pPr>
              <a:defRPr sz="2000" b="0" i="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a:defRPr sz="1600" b="0" i="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a:defRPr sz="1400" b="0" i="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68EE630-42F1-4840-9388-F9D0D160BAF4}"/>
              </a:ext>
            </a:extLst>
          </p:cNvPr>
          <p:cNvSpPr>
            <a:spLocks noGrp="1"/>
          </p:cNvSpPr>
          <p:nvPr>
            <p:ph type="title" hasCustomPrompt="1"/>
          </p:nvPr>
        </p:nvSpPr>
        <p:spPr>
          <a:xfrm>
            <a:off x="605196" y="366894"/>
            <a:ext cx="5796330"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pic>
        <p:nvPicPr>
          <p:cNvPr id="21" name="Picture 20" descr="Icon&#10;&#10;Description automatically generated">
            <a:extLst>
              <a:ext uri="{FF2B5EF4-FFF2-40B4-BE49-F238E27FC236}">
                <a16:creationId xmlns:a16="http://schemas.microsoft.com/office/drawing/2014/main" id="{3B6DD4A4-5710-A7E0-7CDB-A8CA7DF91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pic>
        <p:nvPicPr>
          <p:cNvPr id="3" name="Picture 2">
            <a:extLst>
              <a:ext uri="{FF2B5EF4-FFF2-40B4-BE49-F238E27FC236}">
                <a16:creationId xmlns:a16="http://schemas.microsoft.com/office/drawing/2014/main" id="{21C0B8E6-BF71-2D44-7989-42D8F309676C}"/>
              </a:ext>
            </a:extLst>
          </p:cNvPr>
          <p:cNvPicPr>
            <a:picLocks noChangeAspect="1"/>
          </p:cNvPicPr>
          <p:nvPr userDrawn="1"/>
        </p:nvPicPr>
        <p:blipFill rotWithShape="1">
          <a:blip r:embed="rId3">
            <a:duotone>
              <a:schemeClr val="accent3">
                <a:shade val="45000"/>
                <a:satMod val="135000"/>
              </a:schemeClr>
              <a:prstClr val="white"/>
            </a:duotone>
          </a:blip>
          <a:srcRect l="17734" r="34832"/>
          <a:stretch/>
        </p:blipFill>
        <p:spPr>
          <a:xfrm>
            <a:off x="7842959" y="0"/>
            <a:ext cx="4349041" cy="6876538"/>
          </a:xfrm>
          <a:prstGeom prst="rect">
            <a:avLst/>
          </a:prstGeom>
        </p:spPr>
      </p:pic>
    </p:spTree>
    <p:extLst>
      <p:ext uri="{BB962C8B-B14F-4D97-AF65-F5344CB8AC3E}">
        <p14:creationId xmlns:p14="http://schemas.microsoft.com/office/powerpoint/2010/main" val="2223175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Key Point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FB5DA50-7B66-4884-811B-6200482D1BCF}"/>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Arial" panose="020B0604020202020204" pitchFamily="34" charset="0"/>
            </a:endParaRPr>
          </a:p>
        </p:txBody>
      </p:sp>
      <p:sp>
        <p:nvSpPr>
          <p:cNvPr id="7" name="Content Placeholder 2">
            <a:extLst>
              <a:ext uri="{FF2B5EF4-FFF2-40B4-BE49-F238E27FC236}">
                <a16:creationId xmlns:a16="http://schemas.microsoft.com/office/drawing/2014/main" id="{FE604D4A-5CBC-D348-BF0E-F1E167C15383}"/>
              </a:ext>
            </a:extLst>
          </p:cNvPr>
          <p:cNvSpPr>
            <a:spLocks noGrp="1"/>
          </p:cNvSpPr>
          <p:nvPr>
            <p:ph idx="1"/>
          </p:nvPr>
        </p:nvSpPr>
        <p:spPr>
          <a:xfrm>
            <a:off x="5172890" y="1600200"/>
            <a:ext cx="6622869" cy="4525963"/>
          </a:xfrm>
        </p:spPr>
        <p:txBody>
          <a:bodyPr>
            <a:normAutofit/>
          </a:bodyPr>
          <a:lstStyle>
            <a:lvl1pPr marL="457200" indent="-457200">
              <a:buFont typeface="Wingdings" charset="2"/>
              <a:buChar char="§"/>
              <a:defRPr sz="2400" b="0" i="0">
                <a:solidFill>
                  <a:schemeClr val="tx1"/>
                </a:solidFill>
                <a:latin typeface="Arial" panose="020B0604020202020204" pitchFamily="34" charset="0"/>
                <a:ea typeface="Open Sans Light" panose="020B0606030504020204" pitchFamily="34" charset="0"/>
                <a:cs typeface="Arial" panose="020B0604020202020204" pitchFamily="34" charset="0"/>
              </a:defRPr>
            </a:lvl1pPr>
            <a:lvl2pPr>
              <a:defRPr sz="2000" b="0" i="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a:defRPr sz="1600" b="0" i="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a:defRPr sz="1400" b="0" i="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68EE630-42F1-4840-9388-F9D0D160BAF4}"/>
              </a:ext>
            </a:extLst>
          </p:cNvPr>
          <p:cNvSpPr>
            <a:spLocks noGrp="1"/>
          </p:cNvSpPr>
          <p:nvPr>
            <p:ph type="title" hasCustomPrompt="1"/>
          </p:nvPr>
        </p:nvSpPr>
        <p:spPr>
          <a:xfrm>
            <a:off x="5172890" y="366894"/>
            <a:ext cx="5796330" cy="607694"/>
          </a:xfrm>
        </p:spPr>
        <p:txBody>
          <a:bodyPr>
            <a:normAutofit/>
          </a:bodyPr>
          <a:lstStyle>
            <a:lvl1pPr algn="l" defTabSz="457200" rtl="0" eaLnBrk="1" latinLnBrk="0" hangingPunct="1">
              <a:spcBef>
                <a:spcPct val="0"/>
              </a:spcBef>
              <a:buNone/>
              <a:defRPr lang="en-US" sz="24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pic>
        <p:nvPicPr>
          <p:cNvPr id="9" name="Picture 8" descr="Icon&#10;&#10;Description automatically generated">
            <a:extLst>
              <a:ext uri="{FF2B5EF4-FFF2-40B4-BE49-F238E27FC236}">
                <a16:creationId xmlns:a16="http://schemas.microsoft.com/office/drawing/2014/main" id="{442E8FE9-0D52-3C0E-B4C8-363413195E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3066283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3">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D59B80-1189-E073-CC7C-DF9B76F53706}"/>
              </a:ext>
            </a:extLst>
          </p:cNvPr>
          <p:cNvSpPr/>
          <p:nvPr userDrawn="1"/>
        </p:nvSpPr>
        <p:spPr>
          <a:xfrm rot="5400000" flipV="1">
            <a:off x="-3207421" y="3206749"/>
            <a:ext cx="6858000" cy="444504"/>
          </a:xfrm>
          <a:prstGeom prst="rect">
            <a:avLst/>
          </a:prstGeom>
          <a:gradFill flip="none" rotWithShape="1">
            <a:gsLst>
              <a:gs pos="2000">
                <a:schemeClr val="accent3"/>
              </a:gs>
              <a:gs pos="99000">
                <a:schemeClr val="accent3">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7" name="Rounded Rectangle 6">
            <a:extLst>
              <a:ext uri="{FF2B5EF4-FFF2-40B4-BE49-F238E27FC236}">
                <a16:creationId xmlns:a16="http://schemas.microsoft.com/office/drawing/2014/main" id="{A8668CC7-D2F2-C1A9-7AD2-56D9B862326A}"/>
              </a:ext>
            </a:extLst>
          </p:cNvPr>
          <p:cNvSpPr/>
          <p:nvPr userDrawn="1"/>
        </p:nvSpPr>
        <p:spPr>
          <a:xfrm>
            <a:off x="5368835" y="4180114"/>
            <a:ext cx="6566782" cy="2100604"/>
          </a:xfrm>
          <a:prstGeom prst="roundRect">
            <a:avLst>
              <a:gd name="adj" fmla="val 2420"/>
            </a:avLst>
          </a:prstGeom>
          <a:solidFill>
            <a:schemeClr val="bg1">
              <a:alpha val="25708"/>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182880" tIns="365760" rIns="182880" bIns="182880" rtlCol="0" anchor="t"/>
          <a:lstStyle/>
          <a:p>
            <a:endParaRPr lang="en-US" sz="1600">
              <a:solidFill>
                <a:schemeClr val="bg1"/>
              </a:solidFill>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88B70B46-915C-3E44-D98E-35C74B45D7CB}"/>
              </a:ext>
            </a:extLst>
          </p:cNvPr>
          <p:cNvSpPr>
            <a:spLocks noGrp="1"/>
          </p:cNvSpPr>
          <p:nvPr>
            <p:ph idx="1"/>
          </p:nvPr>
        </p:nvSpPr>
        <p:spPr>
          <a:xfrm>
            <a:off x="5553759" y="4277082"/>
            <a:ext cx="6202081" cy="1852384"/>
          </a:xfrm>
        </p:spPr>
        <p:txBody>
          <a:bodyPr>
            <a:normAutofit/>
          </a:bodyPr>
          <a:lstStyle>
            <a:lvl1pPr marL="0" indent="0" algn="r">
              <a:buFont typeface="Wingdings" charset="2"/>
              <a:buNone/>
              <a:defRPr sz="2400" b="0" i="0">
                <a:solidFill>
                  <a:schemeClr val="tx1"/>
                </a:solidFill>
                <a:latin typeface="Arial" panose="020B0604020202020204" pitchFamily="34" charset="0"/>
                <a:ea typeface="Open Sans Light" panose="020B0606030504020204" pitchFamily="34" charset="0"/>
                <a:cs typeface="Arial" panose="020B0604020202020204" pitchFamily="34" charset="0"/>
              </a:defRPr>
            </a:lvl1pPr>
            <a:lvl2pPr marL="457200" indent="0" algn="r">
              <a:buNone/>
              <a:defRPr sz="2000" b="0" i="0">
                <a:solidFill>
                  <a:schemeClr val="tx1"/>
                </a:solidFill>
                <a:latin typeface="Arial" panose="020B0604020202020204" pitchFamily="34" charset="0"/>
                <a:ea typeface="Open Sans Light" panose="020B0606030504020204" pitchFamily="34" charset="0"/>
                <a:cs typeface="Arial" panose="020B0604020202020204" pitchFamily="34" charset="0"/>
              </a:defRPr>
            </a:lvl2pPr>
            <a:lvl3pPr marL="914400" indent="0" algn="r">
              <a:buNone/>
              <a:defRPr sz="1800" b="0" i="0">
                <a:solidFill>
                  <a:schemeClr val="tx1"/>
                </a:solidFill>
                <a:latin typeface="Arial" panose="020B0604020202020204" pitchFamily="34" charset="0"/>
                <a:ea typeface="Open Sans Light" panose="020B0606030504020204" pitchFamily="34" charset="0"/>
                <a:cs typeface="Arial" panose="020B0604020202020204" pitchFamily="34" charset="0"/>
              </a:defRPr>
            </a:lvl3pPr>
            <a:lvl4pPr marL="1371600" indent="0" algn="r">
              <a:buNone/>
              <a:defRPr sz="1600" b="0" i="0">
                <a:solidFill>
                  <a:schemeClr val="tx1"/>
                </a:solidFill>
                <a:latin typeface="Arial" panose="020B0604020202020204" pitchFamily="34" charset="0"/>
                <a:ea typeface="Open Sans Light" panose="020B0606030504020204" pitchFamily="34" charset="0"/>
                <a:cs typeface="Arial" panose="020B0604020202020204" pitchFamily="34" charset="0"/>
              </a:defRPr>
            </a:lvl4pPr>
            <a:lvl5pPr marL="1828800" indent="0" algn="r">
              <a:buNone/>
              <a:defRPr sz="1400" b="0" i="0">
                <a:solidFill>
                  <a:schemeClr val="tx1"/>
                </a:solidFill>
                <a:latin typeface="Arial" panose="020B0604020202020204" pitchFamily="34" charset="0"/>
                <a:ea typeface="Open Sans Light"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0DF871AB-4282-14E7-7F5F-024962A115C3}"/>
              </a:ext>
            </a:extLst>
          </p:cNvPr>
          <p:cNvSpPr>
            <a:spLocks noGrp="1"/>
          </p:cNvSpPr>
          <p:nvPr>
            <p:ph type="title" hasCustomPrompt="1"/>
          </p:nvPr>
        </p:nvSpPr>
        <p:spPr>
          <a:xfrm>
            <a:off x="6604083" y="2681114"/>
            <a:ext cx="5151757" cy="1395575"/>
          </a:xfrm>
        </p:spPr>
        <p:txBody>
          <a:bodyPr>
            <a:normAutofit/>
          </a:bodyPr>
          <a:lstStyle>
            <a:lvl1pPr algn="r" defTabSz="457200" rtl="0" eaLnBrk="1" latinLnBrk="0" hangingPunct="1">
              <a:spcBef>
                <a:spcPct val="0"/>
              </a:spcBef>
              <a:buNone/>
              <a:defRPr lang="en-US" sz="3200" b="1" i="0" kern="1200" spc="0" baseline="0" dirty="0">
                <a:solidFill>
                  <a:schemeClr val="tx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title</a:t>
            </a:r>
          </a:p>
        </p:txBody>
      </p:sp>
      <p:pic>
        <p:nvPicPr>
          <p:cNvPr id="9" name="Picture 8" descr="Icon&#10;&#10;Description automatically generated">
            <a:extLst>
              <a:ext uri="{FF2B5EF4-FFF2-40B4-BE49-F238E27FC236}">
                <a16:creationId xmlns:a16="http://schemas.microsoft.com/office/drawing/2014/main" id="{F25F0ACD-5C8B-331B-8457-15D62319E4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389453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2330DBA-3101-EE47-AAF6-0B6983CB81A1}"/>
              </a:ext>
            </a:extLst>
          </p:cNvPr>
          <p:cNvSpPr>
            <a:spLocks noGrp="1"/>
          </p:cNvSpPr>
          <p:nvPr>
            <p:ph type="title" hasCustomPrompt="1"/>
          </p:nvPr>
        </p:nvSpPr>
        <p:spPr>
          <a:xfrm>
            <a:off x="1309294" y="2853857"/>
            <a:ext cx="9573411" cy="1150285"/>
          </a:xfrm>
        </p:spPr>
        <p:txBody>
          <a:bodyPr>
            <a:noAutofit/>
          </a:bodyPr>
          <a:lstStyle>
            <a:lvl1pPr algn="ctr" defTabSz="457200" rtl="0" eaLnBrk="1" latinLnBrk="0" hangingPunct="1">
              <a:spcBef>
                <a:spcPct val="0"/>
              </a:spcBef>
              <a:buNone/>
              <a:defRPr lang="en-US" sz="4400" b="1" i="0" kern="1200" spc="0" baseline="0" dirty="0">
                <a:solidFill>
                  <a:schemeClr val="bg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Click to edit master title style</a:t>
            </a:r>
          </a:p>
        </p:txBody>
      </p:sp>
      <p:pic>
        <p:nvPicPr>
          <p:cNvPr id="5" name="Picture 4" descr="Icon&#10;&#10;Description automatically generated">
            <a:extLst>
              <a:ext uri="{FF2B5EF4-FFF2-40B4-BE49-F238E27FC236}">
                <a16:creationId xmlns:a16="http://schemas.microsoft.com/office/drawing/2014/main" id="{BF2883BD-FF04-B5F0-143C-9ABC8CB023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99" y="6351467"/>
            <a:ext cx="312053" cy="310795"/>
          </a:xfrm>
          <a:prstGeom prst="rect">
            <a:avLst/>
          </a:prstGeom>
        </p:spPr>
      </p:pic>
    </p:spTree>
    <p:extLst>
      <p:ext uri="{BB962C8B-B14F-4D97-AF65-F5344CB8AC3E}">
        <p14:creationId xmlns:p14="http://schemas.microsoft.com/office/powerpoint/2010/main" val="2863087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7100C2-F83A-0741-AB98-8A08AEA24B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E21A6C-6BC8-064C-BB9B-65C8B6AC78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4F59D67-1757-2D4B-BB08-4E8BE1D3BA9C}"/>
              </a:ext>
            </a:extLst>
          </p:cNvPr>
          <p:cNvSpPr txBox="1">
            <a:spLocks/>
          </p:cNvSpPr>
          <p:nvPr userDrawn="1"/>
        </p:nvSpPr>
        <p:spPr>
          <a:xfrm>
            <a:off x="4648200" y="6404060"/>
            <a:ext cx="2895600" cy="249385"/>
          </a:xfrm>
          <a:prstGeom prst="rect">
            <a:avLst/>
          </a:prstGeom>
        </p:spPr>
        <p:txBody>
          <a:bodyPr vert="horz" lIns="91440" tIns="45720" rIns="91440" bIns="45720" rtlCol="0" anchor="ctr"/>
          <a:lstStyle>
            <a:defPPr>
              <a:defRPr lang="en-US"/>
            </a:defPPr>
            <a:lvl1pPr marL="0" algn="ctr" defTabSz="914400" rtl="0" eaLnBrk="1" latinLnBrk="0" hangingPunct="1">
              <a:defRPr sz="800" b="0" kern="1200">
                <a:solidFill>
                  <a:schemeClr val="bg1">
                    <a:lumMod val="75000"/>
                  </a:schemeClr>
                </a:solidFill>
                <a:latin typeface="Arial" panose="020B0604020202020204" pitchFamily="34" charset="0"/>
                <a:ea typeface="Open Sans Light" panose="020B060603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chemeClr val="accent4"/>
                </a:solidFill>
              </a:rPr>
              <a:t>© 2024 MetroStar Systems, LLC - PROPRIETARY</a:t>
            </a:r>
          </a:p>
        </p:txBody>
      </p:sp>
      <p:sp>
        <p:nvSpPr>
          <p:cNvPr id="8" name="Slide Number Placeholder 5">
            <a:extLst>
              <a:ext uri="{FF2B5EF4-FFF2-40B4-BE49-F238E27FC236}">
                <a16:creationId xmlns:a16="http://schemas.microsoft.com/office/drawing/2014/main" id="{C0C69C5D-9EA8-E840-8DDF-F6B5E9256B4A}"/>
              </a:ext>
            </a:extLst>
          </p:cNvPr>
          <p:cNvSpPr txBox="1">
            <a:spLocks/>
          </p:cNvSpPr>
          <p:nvPr userDrawn="1"/>
        </p:nvSpPr>
        <p:spPr>
          <a:xfrm>
            <a:off x="9716530" y="6404060"/>
            <a:ext cx="2133600" cy="249385"/>
          </a:xfrm>
          <a:prstGeom prst="rect">
            <a:avLst/>
          </a:prstGeom>
        </p:spPr>
        <p:txBody>
          <a:bodyPr vert="horz" lIns="91440" tIns="45720" rIns="91440" bIns="45720" rtlCol="0" anchor="ctr"/>
          <a:lstStyle>
            <a:defPPr>
              <a:defRPr lang="en-US"/>
            </a:defPPr>
            <a:lvl1pPr marL="0" algn="r" defTabSz="914400" rtl="0" eaLnBrk="1" latinLnBrk="0" hangingPunct="1">
              <a:defRPr sz="800" b="0" kern="1200">
                <a:solidFill>
                  <a:schemeClr val="bg1">
                    <a:lumMod val="75000"/>
                  </a:schemeClr>
                </a:solidFill>
                <a:latin typeface="Arial" panose="020B0604020202020204" pitchFamily="34" charset="0"/>
                <a:ea typeface="Open Sans Light" panose="020B060603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3813B6-EB24-5240-968C-50604AC44990}" type="slidenum">
              <a:rPr lang="en-US" b="0" i="0" smtClean="0">
                <a:solidFill>
                  <a:schemeClr val="accent4"/>
                </a:solidFill>
              </a:rPr>
              <a:pPr/>
              <a:t>‹#›</a:t>
            </a:fld>
            <a:endParaRPr lang="en-US" b="0" i="0">
              <a:solidFill>
                <a:schemeClr val="accent4"/>
              </a:solidFill>
            </a:endParaRPr>
          </a:p>
        </p:txBody>
      </p:sp>
      <p:sp>
        <p:nvSpPr>
          <p:cNvPr id="4" name="TextBox 3">
            <a:extLst>
              <a:ext uri="{FF2B5EF4-FFF2-40B4-BE49-F238E27FC236}">
                <a16:creationId xmlns:a16="http://schemas.microsoft.com/office/drawing/2014/main" id="{57693B2C-5C86-02D3-2264-C104DD996D25}"/>
              </a:ext>
            </a:extLst>
          </p:cNvPr>
          <p:cNvSpPr txBox="1"/>
          <p:nvPr userDrawn="1"/>
        </p:nvSpPr>
        <p:spPr>
          <a:xfrm>
            <a:off x="10667997" y="0"/>
            <a:ext cx="849924"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bg1">
                    <a:lumMod val="75000"/>
                  </a:schemeClr>
                </a:solidFill>
              </a:rPr>
              <a:t>MST-306.1</a:t>
            </a:r>
          </a:p>
        </p:txBody>
      </p:sp>
    </p:spTree>
    <p:extLst>
      <p:ext uri="{BB962C8B-B14F-4D97-AF65-F5344CB8AC3E}">
        <p14:creationId xmlns:p14="http://schemas.microsoft.com/office/powerpoint/2010/main" val="3035163745"/>
      </p:ext>
    </p:extLst>
  </p:cSld>
  <p:clrMap bg1="lt1" tx1="dk1" bg2="lt2" tx2="dk2" accent1="accent1" accent2="accent2" accent3="accent3" accent4="accent4" accent5="accent5" accent6="accent6" hlink="hlink" folHlink="folHlink"/>
  <p:sldLayoutIdLst>
    <p:sldLayoutId id="2147483707" r:id="rId1"/>
    <p:sldLayoutId id="2147483721" r:id="rId2"/>
    <p:sldLayoutId id="2147483717" r:id="rId3"/>
    <p:sldLayoutId id="2147483718" r:id="rId4"/>
    <p:sldLayoutId id="2147483709" r:id="rId5"/>
    <p:sldLayoutId id="2147483708" r:id="rId6"/>
    <p:sldLayoutId id="2147483719" r:id="rId7"/>
    <p:sldLayoutId id="2147483713" r:id="rId8"/>
    <p:sldLayoutId id="2147483663" r:id="rId9"/>
    <p:sldLayoutId id="2147483714" r:id="rId10"/>
    <p:sldLayoutId id="2147483715" r:id="rId11"/>
    <p:sldLayoutId id="2147483664" r:id="rId12"/>
    <p:sldLayoutId id="2147483667" r:id="rId13"/>
    <p:sldLayoutId id="2147483720" r:id="rId14"/>
    <p:sldLayoutId id="2147483716" r:id="rId15"/>
    <p:sldLayoutId id="2147483678" r:id="rId16"/>
    <p:sldLayoutId id="2147483722" r:id="rId17"/>
    <p:sldLayoutId id="2147483723" r:id="rId18"/>
    <p:sldLayoutId id="2147483742" r:id="rId19"/>
    <p:sldLayoutId id="2147483743" r:id="rId20"/>
    <p:sldLayoutId id="2147483744" r:id="rId21"/>
    <p:sldLayoutId id="2147483745" r:id="rId22"/>
    <p:sldLayoutId id="2147483746" r:id="rId23"/>
    <p:sldLayoutId id="2147483747" r:id="rId24"/>
  </p:sldLayoutIdLst>
  <p:hf sldNum="0" hdr="0"/>
  <p:txStyles>
    <p:titleStyle>
      <a:lvl1pPr algn="l" defTabSz="914400" rtl="0" eaLnBrk="1" latinLnBrk="0" hangingPunct="1">
        <a:lnSpc>
          <a:spcPct val="90000"/>
        </a:lnSpc>
        <a:spcBef>
          <a:spcPct val="0"/>
        </a:spcBef>
        <a:buNone/>
        <a:defRPr sz="4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4.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D9DA6313-7947-C641-6738-4151A700C1A9}"/>
              </a:ext>
            </a:extLst>
          </p:cNvPr>
          <p:cNvSpPr>
            <a:spLocks noGrp="1"/>
          </p:cNvSpPr>
          <p:nvPr>
            <p:ph idx="1"/>
          </p:nvPr>
        </p:nvSpPr>
        <p:spPr>
          <a:xfrm>
            <a:off x="6904035" y="5752975"/>
            <a:ext cx="5195545" cy="475359"/>
          </a:xfrm>
        </p:spPr>
        <p:txBody>
          <a:bodyPr/>
          <a:lstStyle/>
          <a:p>
            <a:pPr algn="ctr"/>
            <a:r>
              <a:rPr lang="en-US"/>
              <a:t>Jonathan </a:t>
            </a:r>
            <a:r>
              <a:rPr lang="en-US" err="1"/>
              <a:t>Bouder</a:t>
            </a:r>
            <a:r>
              <a:rPr lang="en-US"/>
              <a:t>, Jesse </a:t>
            </a:r>
            <a:r>
              <a:rPr lang="en-US" err="1"/>
              <a:t>Scearce</a:t>
            </a:r>
            <a:r>
              <a:rPr lang="en-US"/>
              <a:t>, Eric Kelly, Justin Downes, Ana Zelaya</a:t>
            </a:r>
          </a:p>
        </p:txBody>
      </p:sp>
      <p:sp>
        <p:nvSpPr>
          <p:cNvPr id="3" name="Title 2">
            <a:extLst>
              <a:ext uri="{FF2B5EF4-FFF2-40B4-BE49-F238E27FC236}">
                <a16:creationId xmlns:a16="http://schemas.microsoft.com/office/drawing/2014/main" id="{0CCADE68-D1A0-AE98-F2E1-1A0441C2FAB0}"/>
              </a:ext>
            </a:extLst>
          </p:cNvPr>
          <p:cNvSpPr>
            <a:spLocks noGrp="1"/>
          </p:cNvSpPr>
          <p:nvPr>
            <p:ph type="title"/>
          </p:nvPr>
        </p:nvSpPr>
        <p:spPr>
          <a:xfrm>
            <a:off x="4367183" y="3174167"/>
            <a:ext cx="7633896" cy="792423"/>
          </a:xfrm>
        </p:spPr>
        <p:txBody>
          <a:bodyPr/>
          <a:lstStyle/>
          <a:p>
            <a:r>
              <a:rPr lang="en-US"/>
              <a:t>Team 3 Presentation</a:t>
            </a:r>
          </a:p>
        </p:txBody>
      </p:sp>
      <p:sp>
        <p:nvSpPr>
          <p:cNvPr id="15" name="Text Placeholder 14">
            <a:extLst>
              <a:ext uri="{FF2B5EF4-FFF2-40B4-BE49-F238E27FC236}">
                <a16:creationId xmlns:a16="http://schemas.microsoft.com/office/drawing/2014/main" id="{4E8BA746-8FA6-4795-EE6C-E7065AF9D3DC}"/>
              </a:ext>
            </a:extLst>
          </p:cNvPr>
          <p:cNvSpPr>
            <a:spLocks noGrp="1"/>
          </p:cNvSpPr>
          <p:nvPr>
            <p:ph type="body" sz="quarter" idx="24"/>
          </p:nvPr>
        </p:nvSpPr>
        <p:spPr/>
        <p:txBody>
          <a:bodyPr/>
          <a:lstStyle/>
          <a:p>
            <a:r>
              <a:rPr lang="en-US">
                <a:solidFill>
                  <a:schemeClr val="bg1"/>
                </a:solidFill>
              </a:rPr>
              <a:t>MONTH | 2024</a:t>
            </a:r>
          </a:p>
        </p:txBody>
      </p:sp>
      <p:sp>
        <p:nvSpPr>
          <p:cNvPr id="16" name="Content Placeholder 15">
            <a:extLst>
              <a:ext uri="{FF2B5EF4-FFF2-40B4-BE49-F238E27FC236}">
                <a16:creationId xmlns:a16="http://schemas.microsoft.com/office/drawing/2014/main" id="{74269283-B1AB-9963-CDF8-DC09A86845E0}"/>
              </a:ext>
            </a:extLst>
          </p:cNvPr>
          <p:cNvSpPr>
            <a:spLocks noGrp="1"/>
          </p:cNvSpPr>
          <p:nvPr>
            <p:ph idx="25"/>
          </p:nvPr>
        </p:nvSpPr>
        <p:spPr/>
        <p:txBody>
          <a:bodyPr/>
          <a:lstStyle/>
          <a:p>
            <a:r>
              <a:rPr lang="en-US" b="1">
                <a:solidFill>
                  <a:schemeClr val="accent2"/>
                </a:solidFill>
              </a:rPr>
              <a:t>OUR MISSION:</a:t>
            </a:r>
            <a:br>
              <a:rPr lang="en-US" b="1">
                <a:solidFill>
                  <a:schemeClr val="accent2"/>
                </a:solidFill>
              </a:rPr>
            </a:br>
            <a:r>
              <a:rPr lang="en-US"/>
              <a:t>A PASSION FOR OUR PEOPLE.</a:t>
            </a:r>
            <a:br>
              <a:rPr lang="en-US"/>
            </a:br>
            <a:r>
              <a:rPr lang="en-US"/>
              <a:t>VALUE FOR OUR CUSTOMERS.</a:t>
            </a:r>
          </a:p>
        </p:txBody>
      </p:sp>
      <p:sp>
        <p:nvSpPr>
          <p:cNvPr id="5" name="Title 2">
            <a:extLst>
              <a:ext uri="{FF2B5EF4-FFF2-40B4-BE49-F238E27FC236}">
                <a16:creationId xmlns:a16="http://schemas.microsoft.com/office/drawing/2014/main" id="{153B0A36-5437-77B2-A6D4-1070015A7136}"/>
              </a:ext>
            </a:extLst>
          </p:cNvPr>
          <p:cNvSpPr txBox="1">
            <a:spLocks/>
          </p:cNvSpPr>
          <p:nvPr/>
        </p:nvSpPr>
        <p:spPr>
          <a:xfrm>
            <a:off x="6074750" y="3783676"/>
            <a:ext cx="5926329" cy="1150285"/>
          </a:xfrm>
          <a:prstGeom prst="rect">
            <a:avLst/>
          </a:prstGeom>
        </p:spPr>
        <p:txBody>
          <a:bodyPr vert="horz" lIns="91440" tIns="45720" rIns="91440" bIns="45720" rtlCol="0" anchor="ctr">
            <a:normAutofit/>
          </a:bodyPr>
          <a:lstStyle>
            <a:lvl1pPr algn="r" defTabSz="457200" rtl="0" eaLnBrk="1" latinLnBrk="0" hangingPunct="1">
              <a:lnSpc>
                <a:spcPct val="90000"/>
              </a:lnSpc>
              <a:spcBef>
                <a:spcPct val="0"/>
              </a:spcBef>
              <a:buNone/>
              <a:defRPr lang="en-US" sz="2800" b="1" i="0" kern="1200" spc="0" baseline="0" dirty="0">
                <a:solidFill>
                  <a:schemeClr val="bg1"/>
                </a:solidFill>
                <a:latin typeface="Arial Black" panose="020B0604020202020204" pitchFamily="34" charset="0"/>
                <a:ea typeface="Open Sans ExtraBold" panose="020B0606030504020204" pitchFamily="34" charset="0"/>
                <a:cs typeface="Arial Black" panose="020B0604020202020204" pitchFamily="34" charset="0"/>
              </a:defRPr>
            </a:lvl1pPr>
          </a:lstStyle>
          <a:p>
            <a:r>
              <a:rPr lang="en-US"/>
              <a:t>National Science Foundation</a:t>
            </a:r>
          </a:p>
        </p:txBody>
      </p:sp>
      <p:pic>
        <p:nvPicPr>
          <p:cNvPr id="6" name="Picture 2" descr="National Science Foundation - Wikipedia">
            <a:extLst>
              <a:ext uri="{FF2B5EF4-FFF2-40B4-BE49-F238E27FC236}">
                <a16:creationId xmlns:a16="http://schemas.microsoft.com/office/drawing/2014/main" id="{FABDE3BC-82B5-9E6C-2B73-56F53F087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465" y="3733701"/>
            <a:ext cx="1150285" cy="1150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799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C2A9D-F8D6-F3B0-CDC1-EDB5A92D02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5D38F3B-0548-676D-A78D-AF2CD4AA7402}"/>
              </a:ext>
            </a:extLst>
          </p:cNvPr>
          <p:cNvSpPr txBox="1"/>
          <p:nvPr/>
        </p:nvSpPr>
        <p:spPr>
          <a:xfrm>
            <a:off x="597130" y="1813173"/>
            <a:ext cx="3882210" cy="1077218"/>
          </a:xfrm>
          <a:prstGeom prst="rect">
            <a:avLst/>
          </a:prstGeom>
          <a:noFill/>
        </p:spPr>
        <p:txBody>
          <a:bodyPr wrap="square">
            <a:spAutoFit/>
          </a:bodyPr>
          <a:lstStyle/>
          <a:p>
            <a:endParaRPr lang="en-US" sz="1600" b="1"/>
          </a:p>
          <a:p>
            <a:r>
              <a:rPr lang="en-US" sz="2400" b="1">
                <a:latin typeface="Arial Black" panose="020B0604020202020204" pitchFamily="34" charset="0"/>
                <a:ea typeface="Open Sans ExtraBold" panose="020B0606030504020204" pitchFamily="34" charset="0"/>
              </a:rPr>
              <a:t>Promoting GSA Values</a:t>
            </a:r>
          </a:p>
        </p:txBody>
      </p:sp>
      <p:grpSp>
        <p:nvGrpSpPr>
          <p:cNvPr id="4" name="Group 3">
            <a:extLst>
              <a:ext uri="{FF2B5EF4-FFF2-40B4-BE49-F238E27FC236}">
                <a16:creationId xmlns:a16="http://schemas.microsoft.com/office/drawing/2014/main" id="{5F6B906F-8921-FA46-3E41-309A350A843D}"/>
              </a:ext>
            </a:extLst>
          </p:cNvPr>
          <p:cNvGrpSpPr/>
          <p:nvPr/>
        </p:nvGrpSpPr>
        <p:grpSpPr>
          <a:xfrm>
            <a:off x="5231936" y="275779"/>
            <a:ext cx="6806309" cy="6038444"/>
            <a:chOff x="1505782" y="-1192625"/>
            <a:chExt cx="7060569" cy="6264019"/>
          </a:xfrm>
        </p:grpSpPr>
        <p:sp>
          <p:nvSpPr>
            <p:cNvPr id="5" name="Rectangle: Rounded Corners 4">
              <a:extLst>
                <a:ext uri="{FF2B5EF4-FFF2-40B4-BE49-F238E27FC236}">
                  <a16:creationId xmlns:a16="http://schemas.microsoft.com/office/drawing/2014/main" id="{396F2AB8-6760-B86A-9235-498664B36223}"/>
                </a:ext>
              </a:extLst>
            </p:cNvPr>
            <p:cNvSpPr/>
            <p:nvPr/>
          </p:nvSpPr>
          <p:spPr>
            <a:xfrm>
              <a:off x="1505782" y="-1192625"/>
              <a:ext cx="7060569" cy="199369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3B7E91A-C4B3-5A02-2611-1684D4E0A4BD}"/>
                </a:ext>
              </a:extLst>
            </p:cNvPr>
            <p:cNvSpPr/>
            <p:nvPr/>
          </p:nvSpPr>
          <p:spPr>
            <a:xfrm>
              <a:off x="1505782" y="935639"/>
              <a:ext cx="7060569" cy="199369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D124966-1B92-B15C-3206-41BF5350236F}"/>
                </a:ext>
              </a:extLst>
            </p:cNvPr>
            <p:cNvSpPr/>
            <p:nvPr/>
          </p:nvSpPr>
          <p:spPr>
            <a:xfrm>
              <a:off x="1505782" y="3077703"/>
              <a:ext cx="7060569" cy="199369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DC34ADB-ADE7-1622-FFFE-E90358503C59}"/>
              </a:ext>
            </a:extLst>
          </p:cNvPr>
          <p:cNvGrpSpPr/>
          <p:nvPr/>
        </p:nvGrpSpPr>
        <p:grpSpPr>
          <a:xfrm>
            <a:off x="4475175" y="434560"/>
            <a:ext cx="1513523" cy="5675475"/>
            <a:chOff x="5727466" y="141219"/>
            <a:chExt cx="1570063" cy="5887491"/>
          </a:xfrm>
        </p:grpSpPr>
        <p:sp>
          <p:nvSpPr>
            <p:cNvPr id="10" name="Flowchart: Connector 9">
              <a:extLst>
                <a:ext uri="{FF2B5EF4-FFF2-40B4-BE49-F238E27FC236}">
                  <a16:creationId xmlns:a16="http://schemas.microsoft.com/office/drawing/2014/main" id="{AB09B3E9-AE68-8ECC-634F-74783DE05B1B}"/>
                </a:ext>
              </a:extLst>
            </p:cNvPr>
            <p:cNvSpPr/>
            <p:nvPr/>
          </p:nvSpPr>
          <p:spPr>
            <a:xfrm>
              <a:off x="5727466" y="141219"/>
              <a:ext cx="1570063" cy="157006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BD3FC870-9BF9-FDCB-9E26-3561D0869F03}"/>
                </a:ext>
              </a:extLst>
            </p:cNvPr>
            <p:cNvSpPr/>
            <p:nvPr/>
          </p:nvSpPr>
          <p:spPr>
            <a:xfrm>
              <a:off x="5727466" y="2288303"/>
              <a:ext cx="1570063" cy="157006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5EC3278E-D5D3-8289-5B47-3DE318BB4B72}"/>
                </a:ext>
              </a:extLst>
            </p:cNvPr>
            <p:cNvSpPr/>
            <p:nvPr/>
          </p:nvSpPr>
          <p:spPr>
            <a:xfrm>
              <a:off x="5727466" y="4458647"/>
              <a:ext cx="1570063" cy="157006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Graphic 12" descr="Group brainstorm outline">
            <a:extLst>
              <a:ext uri="{FF2B5EF4-FFF2-40B4-BE49-F238E27FC236}">
                <a16:creationId xmlns:a16="http://schemas.microsoft.com/office/drawing/2014/main" id="{43C8D04E-8F44-DAC6-5153-529025E8E2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6609" y="4659627"/>
            <a:ext cx="1253197" cy="1253197"/>
          </a:xfrm>
          <a:prstGeom prst="rect">
            <a:avLst/>
          </a:prstGeom>
        </p:spPr>
      </p:pic>
      <p:pic>
        <p:nvPicPr>
          <p:cNvPr id="15" name="Graphic 14" descr="Bullseye outline">
            <a:extLst>
              <a:ext uri="{FF2B5EF4-FFF2-40B4-BE49-F238E27FC236}">
                <a16:creationId xmlns:a16="http://schemas.microsoft.com/office/drawing/2014/main" id="{A22DEE7E-676D-9F8E-69FD-09DE893AC5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92413" y="500303"/>
            <a:ext cx="1322611" cy="1322611"/>
          </a:xfrm>
          <a:prstGeom prst="rect">
            <a:avLst/>
          </a:prstGeom>
        </p:spPr>
      </p:pic>
      <p:pic>
        <p:nvPicPr>
          <p:cNvPr id="94" name="Graphic 93" descr="Checklist outline">
            <a:extLst>
              <a:ext uri="{FF2B5EF4-FFF2-40B4-BE49-F238E27FC236}">
                <a16:creationId xmlns:a16="http://schemas.microsoft.com/office/drawing/2014/main" id="{B59667C8-FE6E-A09C-DF3B-C741918B807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602607" y="2636391"/>
            <a:ext cx="1249044" cy="1249044"/>
          </a:xfrm>
          <a:prstGeom prst="rect">
            <a:avLst/>
          </a:prstGeom>
        </p:spPr>
      </p:pic>
      <p:sp>
        <p:nvSpPr>
          <p:cNvPr id="95" name="TextBox 94">
            <a:extLst>
              <a:ext uri="{FF2B5EF4-FFF2-40B4-BE49-F238E27FC236}">
                <a16:creationId xmlns:a16="http://schemas.microsoft.com/office/drawing/2014/main" id="{59897AB2-31EA-52C2-CBDB-79B70561F2DF}"/>
              </a:ext>
            </a:extLst>
          </p:cNvPr>
          <p:cNvSpPr txBox="1"/>
          <p:nvPr/>
        </p:nvSpPr>
        <p:spPr>
          <a:xfrm>
            <a:off x="6089492" y="2452306"/>
            <a:ext cx="5948270" cy="1477328"/>
          </a:xfrm>
          <a:prstGeom prst="rect">
            <a:avLst/>
          </a:prstGeom>
          <a:noFill/>
        </p:spPr>
        <p:txBody>
          <a:bodyPr wrap="square" lIns="91440" tIns="45720" rIns="91440" bIns="45720" rtlCol="0" anchor="t">
            <a:spAutoFit/>
          </a:bodyPr>
          <a:lstStyle/>
          <a:p>
            <a:r>
              <a:rPr lang="en-US" b="1"/>
              <a:t>Accessibility</a:t>
            </a:r>
          </a:p>
          <a:p>
            <a:pPr marL="285750" indent="-285750">
              <a:buFont typeface="Arial" panose="020B0604020202020204" pitchFamily="34" charset="0"/>
              <a:buChar char="•"/>
            </a:pPr>
            <a:r>
              <a:rPr lang="en-US" sz="1800"/>
              <a:t>USWDS components used in the front-end designed to meet WCAG standards.</a:t>
            </a:r>
            <a:endParaRPr lang="en-US" sz="1800">
              <a:cs typeface="Arial"/>
            </a:endParaRPr>
          </a:p>
          <a:p>
            <a:pPr marL="285750" indent="-285750">
              <a:buFont typeface="Arial" panose="020B0604020202020204" pitchFamily="34" charset="0"/>
              <a:buChar char="•"/>
            </a:pPr>
            <a:r>
              <a:rPr lang="en-US">
                <a:cs typeface="Arial"/>
              </a:rPr>
              <a:t>AI can generate alternative content for a wide variety of user needs.</a:t>
            </a:r>
          </a:p>
        </p:txBody>
      </p:sp>
      <p:sp>
        <p:nvSpPr>
          <p:cNvPr id="96" name="TextBox 95">
            <a:extLst>
              <a:ext uri="{FF2B5EF4-FFF2-40B4-BE49-F238E27FC236}">
                <a16:creationId xmlns:a16="http://schemas.microsoft.com/office/drawing/2014/main" id="{5D4E2373-1C77-28B4-9A68-8BE3AC8B976D}"/>
              </a:ext>
            </a:extLst>
          </p:cNvPr>
          <p:cNvSpPr txBox="1"/>
          <p:nvPr/>
        </p:nvSpPr>
        <p:spPr>
          <a:xfrm>
            <a:off x="6112305" y="352810"/>
            <a:ext cx="5948269" cy="1107996"/>
          </a:xfrm>
          <a:prstGeom prst="rect">
            <a:avLst/>
          </a:prstGeom>
          <a:noFill/>
        </p:spPr>
        <p:txBody>
          <a:bodyPr wrap="square" lIns="0" tIns="0" rIns="0" bIns="0" rtlCol="0" anchor="t">
            <a:spAutoFit/>
          </a:bodyPr>
          <a:lstStyle/>
          <a:p>
            <a:r>
              <a:rPr lang="en-US" b="1"/>
              <a:t>Trust</a:t>
            </a:r>
          </a:p>
          <a:p>
            <a:pPr marL="285750" indent="-285750">
              <a:buFont typeface="Arial" panose="020B0604020202020204" pitchFamily="34" charset="0"/>
              <a:buChar char="•"/>
            </a:pPr>
            <a:r>
              <a:rPr lang="en-US"/>
              <a:t>“</a:t>
            </a:r>
            <a:r>
              <a:rPr lang="en-US" err="1"/>
              <a:t>GenAI</a:t>
            </a:r>
            <a:r>
              <a:rPr lang="en-US"/>
              <a:t> Optimized” badge promotes transparency</a:t>
            </a:r>
            <a:endParaRPr lang="en-US">
              <a:cs typeface="Arial"/>
            </a:endParaRPr>
          </a:p>
          <a:p>
            <a:pPr marL="285750" indent="-285750">
              <a:buFont typeface="Arial" panose="020B0604020202020204" pitchFamily="34" charset="0"/>
              <a:buChar char="•"/>
            </a:pPr>
            <a:r>
              <a:rPr lang="en-US"/>
              <a:t>References are inserted into search results</a:t>
            </a:r>
            <a:endParaRPr lang="en-US">
              <a:cs typeface="Arial"/>
            </a:endParaRPr>
          </a:p>
          <a:p>
            <a:pPr marL="285750" indent="-285750">
              <a:buFont typeface="Arial" panose="020B0604020202020204" pitchFamily="34" charset="0"/>
              <a:buChar char="•"/>
            </a:pPr>
            <a:r>
              <a:rPr lang="en-US"/>
              <a:t>Behind the scenes prompts are accessible to humans</a:t>
            </a:r>
          </a:p>
        </p:txBody>
      </p:sp>
      <p:sp>
        <p:nvSpPr>
          <p:cNvPr id="97" name="TextBox 96">
            <a:extLst>
              <a:ext uri="{FF2B5EF4-FFF2-40B4-BE49-F238E27FC236}">
                <a16:creationId xmlns:a16="http://schemas.microsoft.com/office/drawing/2014/main" id="{ACC9A1DA-5671-4E67-FFA7-963464C195EE}"/>
              </a:ext>
            </a:extLst>
          </p:cNvPr>
          <p:cNvSpPr txBox="1"/>
          <p:nvPr/>
        </p:nvSpPr>
        <p:spPr>
          <a:xfrm>
            <a:off x="6089492" y="4596512"/>
            <a:ext cx="5971082" cy="1384995"/>
          </a:xfrm>
          <a:prstGeom prst="rect">
            <a:avLst/>
          </a:prstGeom>
          <a:noFill/>
        </p:spPr>
        <p:txBody>
          <a:bodyPr wrap="square" lIns="0" tIns="0" rIns="0" bIns="0" rtlCol="0" anchor="t">
            <a:spAutoFit/>
          </a:bodyPr>
          <a:lstStyle/>
          <a:p>
            <a:r>
              <a:rPr lang="en-US" b="1"/>
              <a:t>Security</a:t>
            </a:r>
          </a:p>
          <a:p>
            <a:pPr marL="285750" indent="-285750">
              <a:buFont typeface="Arial" panose="020B0604020202020204" pitchFamily="34" charset="0"/>
              <a:buChar char="•"/>
            </a:pPr>
            <a:r>
              <a:rPr lang="en-US"/>
              <a:t>System</a:t>
            </a:r>
            <a:r>
              <a:rPr lang="en-US" sz="1800"/>
              <a:t> </a:t>
            </a:r>
            <a:r>
              <a:rPr lang="en-US"/>
              <a:t>does not expose any interfaces or data that does not currently exist</a:t>
            </a:r>
            <a:endParaRPr lang="en-US" sz="1800">
              <a:cs typeface="Arial"/>
            </a:endParaRPr>
          </a:p>
          <a:p>
            <a:pPr marL="285750" indent="-285750">
              <a:buFont typeface="Arial" panose="020B0604020202020204" pitchFamily="34" charset="0"/>
              <a:buChar char="•"/>
            </a:pPr>
            <a:r>
              <a:rPr lang="en-US"/>
              <a:t>System adapts to existing interfaces and updates dynamically</a:t>
            </a:r>
            <a:endParaRPr lang="en-US" sz="1800">
              <a:cs typeface="Arial"/>
            </a:endParaRPr>
          </a:p>
        </p:txBody>
      </p:sp>
    </p:spTree>
    <p:extLst>
      <p:ext uri="{BB962C8B-B14F-4D97-AF65-F5344CB8AC3E}">
        <p14:creationId xmlns:p14="http://schemas.microsoft.com/office/powerpoint/2010/main" val="394631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CCEB3-8D10-7D08-5100-F88B7C143D78}"/>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693881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F3501-46FF-7CA3-0DA2-5E447F669D92}"/>
              </a:ext>
            </a:extLst>
          </p:cNvPr>
          <p:cNvSpPr>
            <a:spLocks noGrp="1"/>
          </p:cNvSpPr>
          <p:nvPr>
            <p:ph type="title"/>
          </p:nvPr>
        </p:nvSpPr>
        <p:spPr>
          <a:xfrm>
            <a:off x="605196" y="353592"/>
            <a:ext cx="6393316" cy="607694"/>
          </a:xfrm>
        </p:spPr>
        <p:txBody>
          <a:bodyPr>
            <a:normAutofit/>
          </a:bodyPr>
          <a:lstStyle/>
          <a:p>
            <a:r>
              <a:rPr lang="en-US">
                <a:latin typeface="Arial Black"/>
                <a:ea typeface="Open Sans ExtraBold"/>
              </a:rPr>
              <a:t>Detailed Data Embedding Process</a:t>
            </a:r>
            <a:endParaRPr lang="en-US"/>
          </a:p>
        </p:txBody>
      </p:sp>
      <p:pic>
        <p:nvPicPr>
          <p:cNvPr id="12" name="Picture 11" descr="A diagram of a data processing process&#10;&#10;Description automatically generated">
            <a:extLst>
              <a:ext uri="{FF2B5EF4-FFF2-40B4-BE49-F238E27FC236}">
                <a16:creationId xmlns:a16="http://schemas.microsoft.com/office/drawing/2014/main" id="{94D81540-0104-DBD3-EC26-38964080705E}"/>
              </a:ext>
            </a:extLst>
          </p:cNvPr>
          <p:cNvPicPr>
            <a:picLocks noChangeAspect="1"/>
          </p:cNvPicPr>
          <p:nvPr/>
        </p:nvPicPr>
        <p:blipFill>
          <a:blip r:embed="rId2"/>
          <a:stretch>
            <a:fillRect/>
          </a:stretch>
        </p:blipFill>
        <p:spPr>
          <a:xfrm>
            <a:off x="755797" y="959160"/>
            <a:ext cx="9199034" cy="5770952"/>
          </a:xfrm>
          <a:prstGeom prst="rect">
            <a:avLst/>
          </a:prstGeom>
        </p:spPr>
      </p:pic>
    </p:spTree>
    <p:extLst>
      <p:ext uri="{BB962C8B-B14F-4D97-AF65-F5344CB8AC3E}">
        <p14:creationId xmlns:p14="http://schemas.microsoft.com/office/powerpoint/2010/main" val="102051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766B15-0F1E-04D4-75BC-FD76314018D6}"/>
              </a:ext>
            </a:extLst>
          </p:cNvPr>
          <p:cNvSpPr>
            <a:spLocks noGrp="1"/>
          </p:cNvSpPr>
          <p:nvPr>
            <p:ph type="title"/>
          </p:nvPr>
        </p:nvSpPr>
        <p:spPr/>
        <p:txBody>
          <a:bodyPr/>
          <a:lstStyle/>
          <a:p>
            <a:r>
              <a:rPr lang="en-US"/>
              <a:t>Architecture Diagram</a:t>
            </a:r>
          </a:p>
        </p:txBody>
      </p:sp>
      <p:pic>
        <p:nvPicPr>
          <p:cNvPr id="9" name="Picture 8" descr="A computer screen with a person on it&#10;&#10;Description automatically generated">
            <a:extLst>
              <a:ext uri="{FF2B5EF4-FFF2-40B4-BE49-F238E27FC236}">
                <a16:creationId xmlns:a16="http://schemas.microsoft.com/office/drawing/2014/main" id="{E64C8CB4-4C72-BA78-2CCD-B528F373437A}"/>
              </a:ext>
            </a:extLst>
          </p:cNvPr>
          <p:cNvPicPr>
            <a:picLocks noChangeAspect="1"/>
          </p:cNvPicPr>
          <p:nvPr/>
        </p:nvPicPr>
        <p:blipFill>
          <a:blip r:embed="rId3"/>
          <a:stretch>
            <a:fillRect/>
          </a:stretch>
        </p:blipFill>
        <p:spPr>
          <a:xfrm>
            <a:off x="1059073" y="3257150"/>
            <a:ext cx="903210" cy="897882"/>
          </a:xfrm>
          <a:prstGeom prst="rect">
            <a:avLst/>
          </a:prstGeom>
        </p:spPr>
      </p:pic>
      <p:pic>
        <p:nvPicPr>
          <p:cNvPr id="10" name="Picture 9" descr="A blue circular object with buttons&#10;&#10;Description automatically generated">
            <a:extLst>
              <a:ext uri="{FF2B5EF4-FFF2-40B4-BE49-F238E27FC236}">
                <a16:creationId xmlns:a16="http://schemas.microsoft.com/office/drawing/2014/main" id="{71744809-514A-EA79-9F6E-4E095E2CBAC7}"/>
              </a:ext>
            </a:extLst>
          </p:cNvPr>
          <p:cNvPicPr>
            <a:picLocks noChangeAspect="1"/>
          </p:cNvPicPr>
          <p:nvPr/>
        </p:nvPicPr>
        <p:blipFill>
          <a:blip r:embed="rId4"/>
          <a:stretch>
            <a:fillRect/>
          </a:stretch>
        </p:blipFill>
        <p:spPr>
          <a:xfrm>
            <a:off x="10690381" y="3190275"/>
            <a:ext cx="914400" cy="914400"/>
          </a:xfrm>
          <a:prstGeom prst="rect">
            <a:avLst/>
          </a:prstGeom>
        </p:spPr>
      </p:pic>
      <p:pic>
        <p:nvPicPr>
          <p:cNvPr id="11" name="Picture 10" descr="A blue and green cube&#10;&#10;Description automatically generated">
            <a:extLst>
              <a:ext uri="{FF2B5EF4-FFF2-40B4-BE49-F238E27FC236}">
                <a16:creationId xmlns:a16="http://schemas.microsoft.com/office/drawing/2014/main" id="{34188BF0-724E-9AD8-E16A-1E09D3984A66}"/>
              </a:ext>
            </a:extLst>
          </p:cNvPr>
          <p:cNvPicPr>
            <a:picLocks noChangeAspect="1"/>
          </p:cNvPicPr>
          <p:nvPr/>
        </p:nvPicPr>
        <p:blipFill>
          <a:blip r:embed="rId5"/>
          <a:stretch>
            <a:fillRect/>
          </a:stretch>
        </p:blipFill>
        <p:spPr>
          <a:xfrm>
            <a:off x="4712277" y="3180951"/>
            <a:ext cx="731894" cy="885093"/>
          </a:xfrm>
          <a:prstGeom prst="rect">
            <a:avLst/>
          </a:prstGeom>
        </p:spPr>
      </p:pic>
      <p:pic>
        <p:nvPicPr>
          <p:cNvPr id="12" name="Picture 11" descr="A brain with gears and rays&#10;&#10;Description automatically generated">
            <a:extLst>
              <a:ext uri="{FF2B5EF4-FFF2-40B4-BE49-F238E27FC236}">
                <a16:creationId xmlns:a16="http://schemas.microsoft.com/office/drawing/2014/main" id="{B1D70779-2AF3-0A6F-1CAA-D0A184DAFDB8}"/>
              </a:ext>
            </a:extLst>
          </p:cNvPr>
          <p:cNvPicPr>
            <a:picLocks noChangeAspect="1"/>
          </p:cNvPicPr>
          <p:nvPr/>
        </p:nvPicPr>
        <p:blipFill>
          <a:blip r:embed="rId6"/>
          <a:stretch>
            <a:fillRect/>
          </a:stretch>
        </p:blipFill>
        <p:spPr>
          <a:xfrm>
            <a:off x="2872088" y="3222249"/>
            <a:ext cx="895350" cy="914400"/>
          </a:xfrm>
          <a:prstGeom prst="rect">
            <a:avLst/>
          </a:prstGeom>
        </p:spPr>
      </p:pic>
      <p:sp>
        <p:nvSpPr>
          <p:cNvPr id="17" name="TextBox 16">
            <a:extLst>
              <a:ext uri="{FF2B5EF4-FFF2-40B4-BE49-F238E27FC236}">
                <a16:creationId xmlns:a16="http://schemas.microsoft.com/office/drawing/2014/main" id="{C119E276-C9E7-D293-09B1-1EEE91482FD8}"/>
              </a:ext>
            </a:extLst>
          </p:cNvPr>
          <p:cNvSpPr txBox="1"/>
          <p:nvPr/>
        </p:nvSpPr>
        <p:spPr>
          <a:xfrm>
            <a:off x="1076393" y="3969862"/>
            <a:ext cx="884559" cy="37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Users</a:t>
            </a:r>
            <a:endParaRPr lang="en-US"/>
          </a:p>
        </p:txBody>
      </p:sp>
      <p:sp>
        <p:nvSpPr>
          <p:cNvPr id="35" name="TextBox 34">
            <a:extLst>
              <a:ext uri="{FF2B5EF4-FFF2-40B4-BE49-F238E27FC236}">
                <a16:creationId xmlns:a16="http://schemas.microsoft.com/office/drawing/2014/main" id="{332703CE-E33D-F106-E025-4FDBA908B53B}"/>
              </a:ext>
            </a:extLst>
          </p:cNvPr>
          <p:cNvSpPr txBox="1"/>
          <p:nvPr/>
        </p:nvSpPr>
        <p:spPr>
          <a:xfrm>
            <a:off x="6074685" y="4055118"/>
            <a:ext cx="11936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NSF APIs</a:t>
            </a:r>
            <a:endParaRPr lang="en-US"/>
          </a:p>
        </p:txBody>
      </p:sp>
      <p:sp>
        <p:nvSpPr>
          <p:cNvPr id="36" name="TextBox 35">
            <a:extLst>
              <a:ext uri="{FF2B5EF4-FFF2-40B4-BE49-F238E27FC236}">
                <a16:creationId xmlns:a16="http://schemas.microsoft.com/office/drawing/2014/main" id="{20830F2D-B691-285C-3DF3-C7D3876602A3}"/>
              </a:ext>
            </a:extLst>
          </p:cNvPr>
          <p:cNvSpPr txBox="1"/>
          <p:nvPr/>
        </p:nvSpPr>
        <p:spPr>
          <a:xfrm>
            <a:off x="4476082" y="4065777"/>
            <a:ext cx="120960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Arial"/>
              </a:rPr>
              <a:t>AI-enabled NSF Website</a:t>
            </a:r>
          </a:p>
        </p:txBody>
      </p:sp>
      <p:sp>
        <p:nvSpPr>
          <p:cNvPr id="37" name="TextBox 36">
            <a:extLst>
              <a:ext uri="{FF2B5EF4-FFF2-40B4-BE49-F238E27FC236}">
                <a16:creationId xmlns:a16="http://schemas.microsoft.com/office/drawing/2014/main" id="{3A2E407F-D841-B856-AD59-BE6D1EE6625F}"/>
              </a:ext>
            </a:extLst>
          </p:cNvPr>
          <p:cNvSpPr txBox="1"/>
          <p:nvPr/>
        </p:nvSpPr>
        <p:spPr>
          <a:xfrm>
            <a:off x="7849133" y="4103076"/>
            <a:ext cx="13108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Embedded Data</a:t>
            </a:r>
            <a:endParaRPr lang="en-US"/>
          </a:p>
        </p:txBody>
      </p:sp>
      <p:sp>
        <p:nvSpPr>
          <p:cNvPr id="38" name="TextBox 37">
            <a:extLst>
              <a:ext uri="{FF2B5EF4-FFF2-40B4-BE49-F238E27FC236}">
                <a16:creationId xmlns:a16="http://schemas.microsoft.com/office/drawing/2014/main" id="{40A9695E-40A6-14C9-2CB0-1792CA0B3BE4}"/>
              </a:ext>
            </a:extLst>
          </p:cNvPr>
          <p:cNvSpPr txBox="1"/>
          <p:nvPr/>
        </p:nvSpPr>
        <p:spPr>
          <a:xfrm>
            <a:off x="9138670" y="4998293"/>
            <a:ext cx="13907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Embedding Model(s)</a:t>
            </a:r>
          </a:p>
        </p:txBody>
      </p:sp>
      <p:sp>
        <p:nvSpPr>
          <p:cNvPr id="39" name="TextBox 38">
            <a:extLst>
              <a:ext uri="{FF2B5EF4-FFF2-40B4-BE49-F238E27FC236}">
                <a16:creationId xmlns:a16="http://schemas.microsoft.com/office/drawing/2014/main" id="{F37AD410-F8FF-717A-DC4F-3A15C4FD9001}"/>
              </a:ext>
            </a:extLst>
          </p:cNvPr>
          <p:cNvSpPr txBox="1"/>
          <p:nvPr/>
        </p:nvSpPr>
        <p:spPr>
          <a:xfrm>
            <a:off x="10550769" y="4103076"/>
            <a:ext cx="11936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Raw Data</a:t>
            </a:r>
            <a:endParaRPr lang="en-US"/>
          </a:p>
        </p:txBody>
      </p:sp>
      <p:pic>
        <p:nvPicPr>
          <p:cNvPr id="40" name="Picture 39" descr="A blue squares with a plus and a plus symbol&#10;&#10;Description automatically generated">
            <a:extLst>
              <a:ext uri="{FF2B5EF4-FFF2-40B4-BE49-F238E27FC236}">
                <a16:creationId xmlns:a16="http://schemas.microsoft.com/office/drawing/2014/main" id="{FA6207C2-65CC-F6E9-7986-E22FEF56FD03}"/>
              </a:ext>
            </a:extLst>
          </p:cNvPr>
          <p:cNvPicPr>
            <a:picLocks noChangeAspect="1"/>
          </p:cNvPicPr>
          <p:nvPr/>
        </p:nvPicPr>
        <p:blipFill>
          <a:blip r:embed="rId7"/>
          <a:stretch>
            <a:fillRect/>
          </a:stretch>
        </p:blipFill>
        <p:spPr>
          <a:xfrm>
            <a:off x="6247201" y="3404354"/>
            <a:ext cx="571500" cy="571500"/>
          </a:xfrm>
          <a:prstGeom prst="rect">
            <a:avLst/>
          </a:prstGeom>
        </p:spPr>
      </p:pic>
      <p:pic>
        <p:nvPicPr>
          <p:cNvPr id="41" name="Picture 40" descr="A blue server icon on a black background&#10;&#10;Description automatically generated">
            <a:extLst>
              <a:ext uri="{FF2B5EF4-FFF2-40B4-BE49-F238E27FC236}">
                <a16:creationId xmlns:a16="http://schemas.microsoft.com/office/drawing/2014/main" id="{47B302E3-CBB9-6580-A22A-6B156F2C89D8}"/>
              </a:ext>
            </a:extLst>
          </p:cNvPr>
          <p:cNvPicPr>
            <a:picLocks noChangeAspect="1"/>
          </p:cNvPicPr>
          <p:nvPr/>
        </p:nvPicPr>
        <p:blipFill>
          <a:blip r:embed="rId8"/>
          <a:stretch>
            <a:fillRect/>
          </a:stretch>
        </p:blipFill>
        <p:spPr>
          <a:xfrm>
            <a:off x="9345291" y="4227901"/>
            <a:ext cx="876300" cy="800100"/>
          </a:xfrm>
          <a:prstGeom prst="rect">
            <a:avLst/>
          </a:prstGeom>
        </p:spPr>
      </p:pic>
      <p:pic>
        <p:nvPicPr>
          <p:cNvPr id="46" name="Picture 45" descr="A blue circular object with buttons&#10;&#10;Description automatically generated">
            <a:extLst>
              <a:ext uri="{FF2B5EF4-FFF2-40B4-BE49-F238E27FC236}">
                <a16:creationId xmlns:a16="http://schemas.microsoft.com/office/drawing/2014/main" id="{AB9BAB6E-10E9-6465-C737-38D1A0A40317}"/>
              </a:ext>
            </a:extLst>
          </p:cNvPr>
          <p:cNvPicPr>
            <a:picLocks noChangeAspect="1"/>
          </p:cNvPicPr>
          <p:nvPr/>
        </p:nvPicPr>
        <p:blipFill>
          <a:blip r:embed="rId4"/>
          <a:stretch>
            <a:fillRect/>
          </a:stretch>
        </p:blipFill>
        <p:spPr>
          <a:xfrm>
            <a:off x="7983416" y="3190274"/>
            <a:ext cx="914400" cy="914400"/>
          </a:xfrm>
          <a:prstGeom prst="rect">
            <a:avLst/>
          </a:prstGeom>
        </p:spPr>
      </p:pic>
      <p:sp>
        <p:nvSpPr>
          <p:cNvPr id="47" name="Arrow: Bent 46">
            <a:extLst>
              <a:ext uri="{FF2B5EF4-FFF2-40B4-BE49-F238E27FC236}">
                <a16:creationId xmlns:a16="http://schemas.microsoft.com/office/drawing/2014/main" id="{3AE645FE-BBEA-2CAD-82AF-FCF0D45C04A1}"/>
              </a:ext>
            </a:extLst>
          </p:cNvPr>
          <p:cNvSpPr/>
          <p:nvPr/>
        </p:nvSpPr>
        <p:spPr>
          <a:xfrm rot="10800000">
            <a:off x="10689316" y="4694560"/>
            <a:ext cx="586154" cy="67141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Bent 47">
            <a:extLst>
              <a:ext uri="{FF2B5EF4-FFF2-40B4-BE49-F238E27FC236}">
                <a16:creationId xmlns:a16="http://schemas.microsoft.com/office/drawing/2014/main" id="{098359B6-E1C9-A7F3-B000-94000AF48265}"/>
              </a:ext>
            </a:extLst>
          </p:cNvPr>
          <p:cNvSpPr/>
          <p:nvPr/>
        </p:nvSpPr>
        <p:spPr>
          <a:xfrm rot="16200000">
            <a:off x="8440616" y="4774490"/>
            <a:ext cx="586154" cy="586155"/>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44D37D18-744D-1EAC-E49E-4538D5072E7C}"/>
              </a:ext>
            </a:extLst>
          </p:cNvPr>
          <p:cNvSpPr txBox="1"/>
          <p:nvPr/>
        </p:nvSpPr>
        <p:spPr>
          <a:xfrm>
            <a:off x="2717625" y="4060449"/>
            <a:ext cx="11829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AI Model</a:t>
            </a:r>
          </a:p>
        </p:txBody>
      </p:sp>
      <p:sp>
        <p:nvSpPr>
          <p:cNvPr id="51" name="Arrow: Right 50">
            <a:extLst>
              <a:ext uri="{FF2B5EF4-FFF2-40B4-BE49-F238E27FC236}">
                <a16:creationId xmlns:a16="http://schemas.microsoft.com/office/drawing/2014/main" id="{472DBF85-836D-E488-3C6B-80F68BB2DE66}"/>
              </a:ext>
            </a:extLst>
          </p:cNvPr>
          <p:cNvSpPr/>
          <p:nvPr/>
        </p:nvSpPr>
        <p:spPr>
          <a:xfrm>
            <a:off x="7129762" y="3719412"/>
            <a:ext cx="714041" cy="1811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69AE58C-251A-BFD5-617A-B12475D35A09}"/>
              </a:ext>
            </a:extLst>
          </p:cNvPr>
          <p:cNvSpPr txBox="1"/>
          <p:nvPr/>
        </p:nvSpPr>
        <p:spPr>
          <a:xfrm>
            <a:off x="-1" y="1715831"/>
            <a:ext cx="181174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Users interact with an AI model that can reach out to an AI- enabled version of an existing NSF website.</a:t>
            </a:r>
          </a:p>
        </p:txBody>
      </p:sp>
      <p:sp>
        <p:nvSpPr>
          <p:cNvPr id="53" name="TextBox 52">
            <a:extLst>
              <a:ext uri="{FF2B5EF4-FFF2-40B4-BE49-F238E27FC236}">
                <a16:creationId xmlns:a16="http://schemas.microsoft.com/office/drawing/2014/main" id="{9513AD41-6E0D-1A5D-F07A-85256FF71E7D}"/>
              </a:ext>
            </a:extLst>
          </p:cNvPr>
          <p:cNvSpPr txBox="1"/>
          <p:nvPr/>
        </p:nvSpPr>
        <p:spPr>
          <a:xfrm>
            <a:off x="1694516" y="1076391"/>
            <a:ext cx="181174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The AI-enabled website provides additional instructions on how to use NSF APIs to query data.</a:t>
            </a:r>
            <a:endParaRPr lang="en-US"/>
          </a:p>
        </p:txBody>
      </p:sp>
      <p:sp>
        <p:nvSpPr>
          <p:cNvPr id="54" name="TextBox 53">
            <a:extLst>
              <a:ext uri="{FF2B5EF4-FFF2-40B4-BE49-F238E27FC236}">
                <a16:creationId xmlns:a16="http://schemas.microsoft.com/office/drawing/2014/main" id="{F2B0D024-8ABB-99A5-ECA6-330F6560D15D}"/>
              </a:ext>
            </a:extLst>
          </p:cNvPr>
          <p:cNvSpPr txBox="1"/>
          <p:nvPr/>
        </p:nvSpPr>
        <p:spPr>
          <a:xfrm>
            <a:off x="4710544" y="277089"/>
            <a:ext cx="181174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The AI Model can query data from the website APIs or search an associated vector database to gather relevant information.</a:t>
            </a:r>
          </a:p>
        </p:txBody>
      </p:sp>
      <p:pic>
        <p:nvPicPr>
          <p:cNvPr id="55" name="Picture 54" descr="A blue circular object with buttons&#10;&#10;Description automatically generated">
            <a:extLst>
              <a:ext uri="{FF2B5EF4-FFF2-40B4-BE49-F238E27FC236}">
                <a16:creationId xmlns:a16="http://schemas.microsoft.com/office/drawing/2014/main" id="{D087FF20-0B0D-09CA-6DA5-78157BD14F43}"/>
              </a:ext>
            </a:extLst>
          </p:cNvPr>
          <p:cNvPicPr>
            <a:picLocks noChangeAspect="1"/>
          </p:cNvPicPr>
          <p:nvPr/>
        </p:nvPicPr>
        <p:blipFill>
          <a:blip r:embed="rId4"/>
          <a:stretch>
            <a:fillRect/>
          </a:stretch>
        </p:blipFill>
        <p:spPr>
          <a:xfrm>
            <a:off x="6145024" y="5071296"/>
            <a:ext cx="914400" cy="914400"/>
          </a:xfrm>
          <a:prstGeom prst="rect">
            <a:avLst/>
          </a:prstGeom>
        </p:spPr>
      </p:pic>
      <p:sp>
        <p:nvSpPr>
          <p:cNvPr id="56" name="TextBox 55">
            <a:extLst>
              <a:ext uri="{FF2B5EF4-FFF2-40B4-BE49-F238E27FC236}">
                <a16:creationId xmlns:a16="http://schemas.microsoft.com/office/drawing/2014/main" id="{942AE1C2-938C-C8AD-8CFB-9B097D4217B1}"/>
              </a:ext>
            </a:extLst>
          </p:cNvPr>
          <p:cNvSpPr txBox="1"/>
          <p:nvPr/>
        </p:nvSpPr>
        <p:spPr>
          <a:xfrm>
            <a:off x="6005412" y="5984097"/>
            <a:ext cx="11936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Raw Data</a:t>
            </a:r>
            <a:endParaRPr lang="en-US"/>
          </a:p>
        </p:txBody>
      </p:sp>
      <p:sp>
        <p:nvSpPr>
          <p:cNvPr id="58" name="Arrow: Right 57">
            <a:extLst>
              <a:ext uri="{FF2B5EF4-FFF2-40B4-BE49-F238E27FC236}">
                <a16:creationId xmlns:a16="http://schemas.microsoft.com/office/drawing/2014/main" id="{49AFAE2A-70EA-FD51-8118-2FDDFB005B87}"/>
              </a:ext>
            </a:extLst>
          </p:cNvPr>
          <p:cNvSpPr/>
          <p:nvPr/>
        </p:nvSpPr>
        <p:spPr>
          <a:xfrm rot="5400000">
            <a:off x="6298489" y="4657258"/>
            <a:ext cx="570167" cy="1758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97E7E0E7-66A0-F2B0-AE64-93D776D051AD}"/>
              </a:ext>
            </a:extLst>
          </p:cNvPr>
          <p:cNvSpPr/>
          <p:nvPr/>
        </p:nvSpPr>
        <p:spPr>
          <a:xfrm>
            <a:off x="3815328" y="3586195"/>
            <a:ext cx="714041" cy="1811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A92C841C-3B3B-6B64-C0CD-D746736EB335}"/>
              </a:ext>
            </a:extLst>
          </p:cNvPr>
          <p:cNvSpPr/>
          <p:nvPr/>
        </p:nvSpPr>
        <p:spPr>
          <a:xfrm>
            <a:off x="2072852" y="3586195"/>
            <a:ext cx="714041" cy="1811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922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766B15-0F1E-04D4-75BC-FD76314018D6}"/>
              </a:ext>
            </a:extLst>
          </p:cNvPr>
          <p:cNvSpPr>
            <a:spLocks noGrp="1"/>
          </p:cNvSpPr>
          <p:nvPr>
            <p:ph type="title"/>
          </p:nvPr>
        </p:nvSpPr>
        <p:spPr>
          <a:xfrm>
            <a:off x="603738" y="365125"/>
            <a:ext cx="7421880" cy="517843"/>
          </a:xfrm>
        </p:spPr>
        <p:txBody>
          <a:bodyPr>
            <a:normAutofit/>
          </a:bodyPr>
          <a:lstStyle/>
          <a:p>
            <a:r>
              <a:rPr lang="en-US"/>
              <a:t>Team 3</a:t>
            </a:r>
          </a:p>
        </p:txBody>
      </p:sp>
      <p:sp>
        <p:nvSpPr>
          <p:cNvPr id="5" name="TextBox 4">
            <a:extLst>
              <a:ext uri="{FF2B5EF4-FFF2-40B4-BE49-F238E27FC236}">
                <a16:creationId xmlns:a16="http://schemas.microsoft.com/office/drawing/2014/main" id="{56EA8E98-6F63-8241-A6E9-28715DAEC177}"/>
              </a:ext>
            </a:extLst>
          </p:cNvPr>
          <p:cNvSpPr txBox="1"/>
          <p:nvPr/>
        </p:nvSpPr>
        <p:spPr>
          <a:xfrm>
            <a:off x="605196" y="803252"/>
            <a:ext cx="6100996" cy="369332"/>
          </a:xfrm>
          <a:prstGeom prst="rect">
            <a:avLst/>
          </a:prstGeom>
          <a:noFill/>
        </p:spPr>
        <p:txBody>
          <a:bodyPr wrap="square" lIns="91440" tIns="45720" rIns="91440" bIns="45720" anchor="t">
            <a:spAutoFit/>
          </a:bodyPr>
          <a:lstStyle/>
          <a:p>
            <a:r>
              <a:rPr lang="en-US" b="1">
                <a:solidFill>
                  <a:srgbClr val="6630E4"/>
                </a:solidFill>
              </a:rPr>
              <a:t>National Science Foundation</a:t>
            </a:r>
            <a:endParaRPr lang="en-US" b="1">
              <a:solidFill>
                <a:srgbClr val="6630E4"/>
              </a:solidFill>
              <a:cs typeface="Calibri"/>
            </a:endParaRPr>
          </a:p>
        </p:txBody>
      </p:sp>
      <p:sp>
        <p:nvSpPr>
          <p:cNvPr id="10" name="TextBox 9">
            <a:extLst>
              <a:ext uri="{FF2B5EF4-FFF2-40B4-BE49-F238E27FC236}">
                <a16:creationId xmlns:a16="http://schemas.microsoft.com/office/drawing/2014/main" id="{D3E6A03B-6E27-F629-BAEB-BBE3DB7D36A1}"/>
              </a:ext>
            </a:extLst>
          </p:cNvPr>
          <p:cNvSpPr txBox="1"/>
          <p:nvPr/>
        </p:nvSpPr>
        <p:spPr>
          <a:xfrm>
            <a:off x="605196" y="1171973"/>
            <a:ext cx="10161443" cy="1200329"/>
          </a:xfrm>
          <a:prstGeom prst="rect">
            <a:avLst/>
          </a:prstGeom>
          <a:noFill/>
        </p:spPr>
        <p:txBody>
          <a:bodyPr wrap="square" lIns="91440" tIns="45720" rIns="91440" bIns="45720" anchor="t">
            <a:spAutoFit/>
          </a:bodyPr>
          <a:lstStyle/>
          <a:p>
            <a:r>
              <a:rPr lang="en-US" dirty="0">
                <a:cs typeface="Arial"/>
              </a:rPr>
              <a:t>AI-</a:t>
            </a:r>
            <a:r>
              <a:rPr lang="en-US" dirty="0" err="1">
                <a:cs typeface="Arial"/>
              </a:rPr>
              <a:t>GovLINK</a:t>
            </a:r>
            <a:r>
              <a:rPr lang="en-US" dirty="0">
                <a:cs typeface="Arial"/>
              </a:rPr>
              <a:t> aims</a:t>
            </a:r>
            <a:r>
              <a:rPr lang="en-US" dirty="0">
                <a:ea typeface="+mn-lt"/>
                <a:cs typeface="+mn-lt"/>
              </a:rPr>
              <a:t> to bridge the gap between complex government information and its intended audiences, whether human or artificial, to improve understanding and utilization of government data. Without impacting any current functionality, we can augment a website and its associated knowledge base so that it is discoverable and usable by emerging AI technology.</a:t>
            </a:r>
            <a:endParaRPr lang="en-US" b="1" dirty="0">
              <a:ea typeface="+mn-lt"/>
              <a:cs typeface="+mn-lt"/>
            </a:endParaRPr>
          </a:p>
        </p:txBody>
      </p:sp>
      <p:pic>
        <p:nvPicPr>
          <p:cNvPr id="4" name="Picture 3" descr="A screenshot of a computer&#10;&#10;Description automatically generated">
            <a:extLst>
              <a:ext uri="{FF2B5EF4-FFF2-40B4-BE49-F238E27FC236}">
                <a16:creationId xmlns:a16="http://schemas.microsoft.com/office/drawing/2014/main" id="{377285FB-255A-92CA-9E0A-92D297AE50C4}"/>
              </a:ext>
            </a:extLst>
          </p:cNvPr>
          <p:cNvPicPr>
            <a:picLocks noChangeAspect="1"/>
          </p:cNvPicPr>
          <p:nvPr/>
        </p:nvPicPr>
        <p:blipFill>
          <a:blip r:embed="rId3"/>
          <a:stretch>
            <a:fillRect/>
          </a:stretch>
        </p:blipFill>
        <p:spPr>
          <a:xfrm>
            <a:off x="1611390" y="2369300"/>
            <a:ext cx="8143274" cy="4000671"/>
          </a:xfrm>
          <a:prstGeom prst="rect">
            <a:avLst/>
          </a:prstGeom>
        </p:spPr>
      </p:pic>
    </p:spTree>
    <p:extLst>
      <p:ext uri="{BB962C8B-B14F-4D97-AF65-F5344CB8AC3E}">
        <p14:creationId xmlns:p14="http://schemas.microsoft.com/office/powerpoint/2010/main" val="3070238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18BD176-B779-E727-B4F4-6F97FEA338CA}"/>
              </a:ext>
            </a:extLst>
          </p:cNvPr>
          <p:cNvGraphicFramePr>
            <a:graphicFrameLocks noGrp="1"/>
          </p:cNvGraphicFramePr>
          <p:nvPr>
            <p:extLst>
              <p:ext uri="{D42A27DB-BD31-4B8C-83A1-F6EECF244321}">
                <p14:modId xmlns:p14="http://schemas.microsoft.com/office/powerpoint/2010/main" val="2991081545"/>
              </p:ext>
            </p:extLst>
          </p:nvPr>
        </p:nvGraphicFramePr>
        <p:xfrm>
          <a:off x="893379" y="2212133"/>
          <a:ext cx="10794124" cy="4132932"/>
        </p:xfrm>
        <a:graphic>
          <a:graphicData uri="http://schemas.openxmlformats.org/drawingml/2006/table">
            <a:tbl>
              <a:tblPr bandRow="1">
                <a:tableStyleId>{F5AB1C69-6EDB-4FF4-983F-18BD219EF322}</a:tableStyleId>
              </a:tblPr>
              <a:tblGrid>
                <a:gridCol w="5411908">
                  <a:extLst>
                    <a:ext uri="{9D8B030D-6E8A-4147-A177-3AD203B41FA5}">
                      <a16:colId xmlns:a16="http://schemas.microsoft.com/office/drawing/2014/main" val="2594827173"/>
                    </a:ext>
                  </a:extLst>
                </a:gridCol>
                <a:gridCol w="5382216">
                  <a:extLst>
                    <a:ext uri="{9D8B030D-6E8A-4147-A177-3AD203B41FA5}">
                      <a16:colId xmlns:a16="http://schemas.microsoft.com/office/drawing/2014/main" val="4027626475"/>
                    </a:ext>
                  </a:extLst>
                </a:gridCol>
              </a:tblGrid>
              <a:tr h="0">
                <a:tc>
                  <a:txBody>
                    <a:bodyPr/>
                    <a:lstStyle/>
                    <a:p>
                      <a:pPr algn="ctr"/>
                      <a:r>
                        <a:rPr lang="en-US" sz="1400" b="1">
                          <a:solidFill>
                            <a:schemeClr val="bg1"/>
                          </a:solidFill>
                        </a:rPr>
                        <a:t>DESCRIPTION</a:t>
                      </a:r>
                    </a:p>
                  </a:txBody>
                  <a:tcPr marL="137160" marR="137160" marT="137160" marB="137160" anchor="ctr">
                    <a:solidFill>
                      <a:schemeClr val="accent3"/>
                    </a:solidFill>
                  </a:tcPr>
                </a:tc>
                <a:tc>
                  <a:txBody>
                    <a:bodyPr/>
                    <a:lstStyle/>
                    <a:p>
                      <a:pPr algn="ctr"/>
                      <a:r>
                        <a:rPr lang="en-US" sz="1400" b="1">
                          <a:solidFill>
                            <a:schemeClr val="bg1"/>
                          </a:solidFill>
                        </a:rPr>
                        <a:t>PAIN POINTS</a:t>
                      </a:r>
                    </a:p>
                  </a:txBody>
                  <a:tcPr marL="137160" marR="137160" marT="137160" marB="137160" anchor="ctr">
                    <a:solidFill>
                      <a:schemeClr val="accent3"/>
                    </a:solidFill>
                  </a:tcPr>
                </a:tc>
                <a:extLst>
                  <a:ext uri="{0D108BD9-81ED-4DB2-BD59-A6C34878D82A}">
                    <a16:rowId xmlns:a16="http://schemas.microsoft.com/office/drawing/2014/main" val="718456369"/>
                  </a:ext>
                </a:extLst>
              </a:tr>
              <a:tr h="1578786">
                <a:tc>
                  <a:txBody>
                    <a:bodyPr/>
                    <a:lstStyle/>
                    <a:p>
                      <a:pPr marL="194310" indent="-194310">
                        <a:buFont typeface="Arial" panose="020B0604020202020204" pitchFamily="34" charset="0"/>
                        <a:buChar char="•"/>
                      </a:pPr>
                      <a:r>
                        <a:rPr lang="en-US" sz="1200"/>
                        <a:t>Lisa has a PhD in Molecular Biology and is a passionate advocate for science education. She enjoys spending her weekends learning about recent scientific discoveries and achievements.</a:t>
                      </a:r>
                    </a:p>
                    <a:p>
                      <a:pPr marL="194310" indent="-194310">
                        <a:buFont typeface="Arial" panose="020B0604020202020204" pitchFamily="34" charset="0"/>
                        <a:buChar char="•"/>
                      </a:pPr>
                      <a:r>
                        <a:rPr lang="en-US" sz="1200"/>
                        <a:t>Lisa is comfortable with technology. She frequently uses digital resources in her professional endeavors alongside traditional academic resources such as academic journals, textbooks, and library catalogs.</a:t>
                      </a:r>
                    </a:p>
                  </a:txBody>
                  <a:tcPr marL="137160" marR="137160" marT="137160" marB="137160"/>
                </a:tc>
                <a:tc>
                  <a:txBody>
                    <a:bodyPr/>
                    <a:lstStyle/>
                    <a:p>
                      <a:pPr marL="194310" indent="-194310">
                        <a:buFont typeface="Arial" panose="020B0604020202020204" pitchFamily="34" charset="0"/>
                        <a:buChar char="•"/>
                      </a:pPr>
                      <a:r>
                        <a:rPr lang="en-US" sz="1200" b="1"/>
                        <a:t>Overwhelming Information: </a:t>
                      </a:r>
                      <a:r>
                        <a:rPr lang="en-US" sz="1200" b="0"/>
                        <a:t>Lisa sometimes finds it difficult to sift through vast amounts of information in library catalogs to find the information that she is looking for.</a:t>
                      </a:r>
                      <a:endParaRPr lang="en-US" sz="1200" b="1"/>
                    </a:p>
                    <a:p>
                      <a:pPr marL="194310" indent="-194310">
                        <a:buFont typeface="Arial" panose="020B0604020202020204" pitchFamily="34" charset="0"/>
                        <a:buChar char="•"/>
                      </a:pPr>
                      <a:r>
                        <a:rPr lang="en-US" sz="1200" b="1"/>
                        <a:t>Navigational Challenges: </a:t>
                      </a:r>
                      <a:r>
                        <a:rPr lang="en-US" sz="1200" b="0"/>
                        <a:t>It can be time-consuming and difficult to find research project summaries, especially when searching for specific information such as impacts and outcomes. </a:t>
                      </a:r>
                      <a:endParaRPr lang="en-US" sz="1200" b="1"/>
                    </a:p>
                  </a:txBody>
                  <a:tcPr marL="137160" marR="137160" marT="137160" marB="137160"/>
                </a:tc>
                <a:extLst>
                  <a:ext uri="{0D108BD9-81ED-4DB2-BD59-A6C34878D82A}">
                    <a16:rowId xmlns:a16="http://schemas.microsoft.com/office/drawing/2014/main" val="390624178"/>
                  </a:ext>
                </a:extLst>
              </a:tr>
              <a:tr h="0">
                <a:tc>
                  <a:txBody>
                    <a:bodyPr/>
                    <a:lstStyle/>
                    <a:p>
                      <a:pPr algn="ctr"/>
                      <a:r>
                        <a:rPr lang="en-US" sz="1400" b="1">
                          <a:solidFill>
                            <a:schemeClr val="bg1"/>
                          </a:solidFill>
                        </a:rPr>
                        <a:t>TASKS &amp; BEHAVIORS</a:t>
                      </a:r>
                    </a:p>
                  </a:txBody>
                  <a:tcPr marL="137160" marR="137160" marT="137160" marB="137160" anchor="ctr">
                    <a:solidFill>
                      <a:schemeClr val="accent3"/>
                    </a:solidFill>
                  </a:tcPr>
                </a:tc>
                <a:tc>
                  <a:txBody>
                    <a:bodyPr/>
                    <a:lstStyle/>
                    <a:p>
                      <a:pPr algn="ctr"/>
                      <a:r>
                        <a:rPr lang="en-US" sz="1400" b="1">
                          <a:solidFill>
                            <a:schemeClr val="bg1"/>
                          </a:solidFill>
                        </a:rPr>
                        <a:t>GOALS</a:t>
                      </a:r>
                    </a:p>
                  </a:txBody>
                  <a:tcPr marL="137160" marR="137160" marT="137160" marB="137160" anchor="ctr">
                    <a:solidFill>
                      <a:schemeClr val="accent3"/>
                    </a:solidFill>
                  </a:tcPr>
                </a:tc>
                <a:extLst>
                  <a:ext uri="{0D108BD9-81ED-4DB2-BD59-A6C34878D82A}">
                    <a16:rowId xmlns:a16="http://schemas.microsoft.com/office/drawing/2014/main" val="63931498"/>
                  </a:ext>
                </a:extLst>
              </a:tr>
              <a:tr h="1578786">
                <a:tc>
                  <a:txBody>
                    <a:bodyPr/>
                    <a:lstStyle/>
                    <a:p>
                      <a:pPr marL="194310" indent="-194310" algn="l">
                        <a:buFont typeface="Arial" panose="020B0604020202020204" pitchFamily="34" charset="0"/>
                        <a:buChar char="•"/>
                      </a:pPr>
                      <a:r>
                        <a:rPr lang="en-US" sz="1200" b="0"/>
                        <a:t>Lisa is a regular visitor of NSF’s website. She uses the website to find accessible research summaries to fuel her personal passions as well as to create lessons plans for her students.</a:t>
                      </a:r>
                    </a:p>
                    <a:p>
                      <a:pPr marL="194310" indent="-194310" algn="l">
                        <a:buFont typeface="Arial" panose="020B0604020202020204" pitchFamily="34" charset="0"/>
                        <a:buChar char="•"/>
                      </a:pPr>
                      <a:r>
                        <a:rPr lang="en-US" sz="1200" b="0"/>
                        <a:t>Lisa values clear explanations and resources to streamline her discoveries.</a:t>
                      </a:r>
                    </a:p>
                  </a:txBody>
                  <a:tcPr marL="137160" marR="137160" marT="137160" marB="137160"/>
                </a:tc>
                <a:tc>
                  <a:txBody>
                    <a:bodyPr/>
                    <a:lstStyle/>
                    <a:p>
                      <a:pPr marL="194310" indent="-194310" algn="l">
                        <a:buFont typeface="Arial" panose="020B0604020202020204" pitchFamily="34" charset="0"/>
                        <a:buChar char="•"/>
                      </a:pPr>
                      <a:r>
                        <a:rPr lang="en-US" sz="1200" b="1">
                          <a:effectLst/>
                        </a:rPr>
                        <a:t>Stay Informed: </a:t>
                      </a:r>
                      <a:r>
                        <a:rPr lang="en-US" sz="1200"/>
                        <a:t>Lisa wants to keep up-to-date with the latest NSF-funded research to enhance her own knowledge and to bring current, real-world examples into her classroom.</a:t>
                      </a:r>
                      <a:endParaRPr lang="en-US" sz="1200" b="1">
                        <a:effectLst/>
                      </a:endParaRPr>
                    </a:p>
                    <a:p>
                      <a:pPr marL="194310" indent="-194310" algn="l">
                        <a:buFont typeface="Arial" panose="020B0604020202020204" pitchFamily="34" charset="0"/>
                        <a:buChar char="•"/>
                      </a:pPr>
                      <a:r>
                        <a:rPr lang="en-US" sz="1200" b="1">
                          <a:effectLst/>
                        </a:rPr>
                        <a:t>Promote Transparency: </a:t>
                      </a:r>
                      <a:r>
                        <a:rPr lang="en-US" sz="1200">
                          <a:effectLst/>
                        </a:rPr>
                        <a:t>Lisa wants to provide accessible information about NSF-funded research to her students to help them understand scientific progress and innovation. </a:t>
                      </a:r>
                      <a:endParaRPr lang="en-US" sz="1200" b="0"/>
                    </a:p>
                  </a:txBody>
                  <a:tcPr marL="137160" marR="137160" marT="137160" marB="137160"/>
                </a:tc>
                <a:extLst>
                  <a:ext uri="{0D108BD9-81ED-4DB2-BD59-A6C34878D82A}">
                    <a16:rowId xmlns:a16="http://schemas.microsoft.com/office/drawing/2014/main" val="728112253"/>
                  </a:ext>
                </a:extLst>
              </a:tr>
            </a:tbl>
          </a:graphicData>
        </a:graphic>
      </p:graphicFrame>
      <p:sp>
        <p:nvSpPr>
          <p:cNvPr id="2" name="Oval 1">
            <a:extLst>
              <a:ext uri="{FF2B5EF4-FFF2-40B4-BE49-F238E27FC236}">
                <a16:creationId xmlns:a16="http://schemas.microsoft.com/office/drawing/2014/main" id="{C98C1E71-1243-FA64-7EE8-194938D711CB}"/>
              </a:ext>
            </a:extLst>
          </p:cNvPr>
          <p:cNvSpPr/>
          <p:nvPr/>
        </p:nvSpPr>
        <p:spPr>
          <a:xfrm>
            <a:off x="630619" y="1113281"/>
            <a:ext cx="1313794" cy="131379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0BDA448-31FB-CF86-8D80-AF5499F00767}"/>
              </a:ext>
            </a:extLst>
          </p:cNvPr>
          <p:cNvPicPr>
            <a:picLocks noChangeAspect="1"/>
          </p:cNvPicPr>
          <p:nvPr/>
        </p:nvPicPr>
        <p:blipFill>
          <a:blip r:embed="rId2"/>
          <a:stretch>
            <a:fillRect/>
          </a:stretch>
        </p:blipFill>
        <p:spPr>
          <a:xfrm>
            <a:off x="722058" y="1204720"/>
            <a:ext cx="1130916" cy="1130916"/>
          </a:xfrm>
          <a:prstGeom prst="rect">
            <a:avLst/>
          </a:prstGeom>
        </p:spPr>
      </p:pic>
      <p:sp>
        <p:nvSpPr>
          <p:cNvPr id="4" name="TextBox 3">
            <a:extLst>
              <a:ext uri="{FF2B5EF4-FFF2-40B4-BE49-F238E27FC236}">
                <a16:creationId xmlns:a16="http://schemas.microsoft.com/office/drawing/2014/main" id="{89424C5D-2D95-E5E0-0CAE-FB9344DF6307}"/>
              </a:ext>
            </a:extLst>
          </p:cNvPr>
          <p:cNvSpPr txBox="1"/>
          <p:nvPr/>
        </p:nvSpPr>
        <p:spPr>
          <a:xfrm>
            <a:off x="2035852" y="1204720"/>
            <a:ext cx="4471096" cy="830997"/>
          </a:xfrm>
          <a:prstGeom prst="rect">
            <a:avLst/>
          </a:prstGeom>
          <a:noFill/>
        </p:spPr>
        <p:txBody>
          <a:bodyPr wrap="none" rtlCol="0">
            <a:spAutoFit/>
          </a:bodyPr>
          <a:lstStyle/>
          <a:p>
            <a:r>
              <a:rPr lang="en-US" sz="1600" b="1"/>
              <a:t>Name: </a:t>
            </a:r>
            <a:r>
              <a:rPr lang="en-US" sz="1600"/>
              <a:t>Lisa Clark, PhD</a:t>
            </a:r>
          </a:p>
          <a:p>
            <a:r>
              <a:rPr lang="en-US" sz="1600" b="1"/>
              <a:t>Occupation: </a:t>
            </a:r>
            <a:r>
              <a:rPr lang="en-US" sz="1600"/>
              <a:t>Undergraduate Biology Professor</a:t>
            </a:r>
          </a:p>
          <a:p>
            <a:r>
              <a:rPr lang="en-US" sz="1600" b="1"/>
              <a:t>Age: </a:t>
            </a:r>
            <a:r>
              <a:rPr lang="en-US" sz="1600"/>
              <a:t>38</a:t>
            </a:r>
          </a:p>
        </p:txBody>
      </p:sp>
      <p:sp>
        <p:nvSpPr>
          <p:cNvPr id="6" name="Title 2">
            <a:extLst>
              <a:ext uri="{FF2B5EF4-FFF2-40B4-BE49-F238E27FC236}">
                <a16:creationId xmlns:a16="http://schemas.microsoft.com/office/drawing/2014/main" id="{630EABDC-CEFA-561B-CEA0-4C83226EA3C3}"/>
              </a:ext>
            </a:extLst>
          </p:cNvPr>
          <p:cNvSpPr txBox="1">
            <a:spLocks/>
          </p:cNvSpPr>
          <p:nvPr/>
        </p:nvSpPr>
        <p:spPr>
          <a:xfrm>
            <a:off x="605196" y="355418"/>
            <a:ext cx="8260508" cy="607694"/>
          </a:xfrm>
          <a:prstGeom prst="rect">
            <a:avLst/>
          </a:prstGeom>
        </p:spPr>
        <p:txBody>
          <a:bodyPr/>
          <a:lstStyle>
            <a:lvl1pPr algn="l" defTabSz="914400" rtl="0" eaLnBrk="1" latinLnBrk="0" hangingPunct="1">
              <a:lnSpc>
                <a:spcPct val="90000"/>
              </a:lnSpc>
              <a:spcBef>
                <a:spcPct val="0"/>
              </a:spcBef>
              <a:buNone/>
              <a:defRPr sz="4400" b="1" i="0" kern="1200">
                <a:solidFill>
                  <a:schemeClr val="bg1">
                    <a:lumMod val="95000"/>
                  </a:schemeClr>
                </a:solidFill>
                <a:latin typeface="Arial Black" panose="020B0604020202020204" pitchFamily="34" charset="0"/>
                <a:ea typeface="+mj-ea"/>
                <a:cs typeface="Arial Black" panose="020B0604020202020204" pitchFamily="34" charset="0"/>
              </a:defRPr>
            </a:lvl1pPr>
          </a:lstStyle>
          <a:p>
            <a:r>
              <a:rPr lang="en-US" sz="2400">
                <a:solidFill>
                  <a:schemeClr val="tx1"/>
                </a:solidFill>
              </a:rPr>
              <a:t>Persona A: Member of the General Public</a:t>
            </a:r>
          </a:p>
        </p:txBody>
      </p:sp>
    </p:spTree>
    <p:extLst>
      <p:ext uri="{BB962C8B-B14F-4D97-AF65-F5344CB8AC3E}">
        <p14:creationId xmlns:p14="http://schemas.microsoft.com/office/powerpoint/2010/main" val="590691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18BD176-B779-E727-B4F4-6F97FEA338CA}"/>
              </a:ext>
            </a:extLst>
          </p:cNvPr>
          <p:cNvGraphicFramePr>
            <a:graphicFrameLocks noGrp="1"/>
          </p:cNvGraphicFramePr>
          <p:nvPr>
            <p:extLst>
              <p:ext uri="{D42A27DB-BD31-4B8C-83A1-F6EECF244321}">
                <p14:modId xmlns:p14="http://schemas.microsoft.com/office/powerpoint/2010/main" val="1394696728"/>
              </p:ext>
            </p:extLst>
          </p:nvPr>
        </p:nvGraphicFramePr>
        <p:xfrm>
          <a:off x="893379" y="2212133"/>
          <a:ext cx="10794124" cy="4132932"/>
        </p:xfrm>
        <a:graphic>
          <a:graphicData uri="http://schemas.openxmlformats.org/drawingml/2006/table">
            <a:tbl>
              <a:tblPr bandRow="1">
                <a:tableStyleId>{F5AB1C69-6EDB-4FF4-983F-18BD219EF322}</a:tableStyleId>
              </a:tblPr>
              <a:tblGrid>
                <a:gridCol w="5411908">
                  <a:extLst>
                    <a:ext uri="{9D8B030D-6E8A-4147-A177-3AD203B41FA5}">
                      <a16:colId xmlns:a16="http://schemas.microsoft.com/office/drawing/2014/main" val="2594827173"/>
                    </a:ext>
                  </a:extLst>
                </a:gridCol>
                <a:gridCol w="5382216">
                  <a:extLst>
                    <a:ext uri="{9D8B030D-6E8A-4147-A177-3AD203B41FA5}">
                      <a16:colId xmlns:a16="http://schemas.microsoft.com/office/drawing/2014/main" val="4027626475"/>
                    </a:ext>
                  </a:extLst>
                </a:gridCol>
              </a:tblGrid>
              <a:tr h="0">
                <a:tc>
                  <a:txBody>
                    <a:bodyPr/>
                    <a:lstStyle/>
                    <a:p>
                      <a:pPr algn="ctr"/>
                      <a:r>
                        <a:rPr lang="en-US" sz="1400" b="1">
                          <a:solidFill>
                            <a:schemeClr val="bg1"/>
                          </a:solidFill>
                        </a:rPr>
                        <a:t>FACTS</a:t>
                      </a:r>
                    </a:p>
                  </a:txBody>
                  <a:tcPr marL="137160" marR="137160" marT="137160" marB="137160" anchor="ctr">
                    <a:solidFill>
                      <a:schemeClr val="accent3"/>
                    </a:solidFill>
                  </a:tcPr>
                </a:tc>
                <a:tc>
                  <a:txBody>
                    <a:bodyPr/>
                    <a:lstStyle/>
                    <a:p>
                      <a:pPr algn="ctr"/>
                      <a:r>
                        <a:rPr lang="en-US" sz="1400" b="1">
                          <a:solidFill>
                            <a:schemeClr val="bg1"/>
                          </a:solidFill>
                        </a:rPr>
                        <a:t>PAIN POINTS</a:t>
                      </a:r>
                    </a:p>
                  </a:txBody>
                  <a:tcPr marL="137160" marR="137160" marT="137160" marB="137160" anchor="ctr">
                    <a:solidFill>
                      <a:schemeClr val="accent3"/>
                    </a:solidFill>
                  </a:tcPr>
                </a:tc>
                <a:extLst>
                  <a:ext uri="{0D108BD9-81ED-4DB2-BD59-A6C34878D82A}">
                    <a16:rowId xmlns:a16="http://schemas.microsoft.com/office/drawing/2014/main" val="718456369"/>
                  </a:ext>
                </a:extLst>
              </a:tr>
              <a:tr h="1578786">
                <a:tc>
                  <a:txBody>
                    <a:bodyPr/>
                    <a:lstStyle/>
                    <a:p>
                      <a:pPr marL="194310" indent="-194310">
                        <a:buFont typeface="Arial" panose="020B0604020202020204" pitchFamily="34" charset="0"/>
                        <a:buChar char="•"/>
                      </a:pPr>
                      <a:r>
                        <a:rPr lang="en-US" sz="1200" b="0" i="0" u="none" strike="noStrike" noProof="0">
                          <a:latin typeface="Arial"/>
                        </a:rPr>
                        <a:t>AI-GovLINK</a:t>
                      </a:r>
                      <a:r>
                        <a:rPr lang="en-US" sz="1200"/>
                        <a:t> is an LLM designed to assist in retrieving and synthesizing information from public-facing government sources. It aims to expand information on government services, current events, and general citizen information to the public.</a:t>
                      </a:r>
                    </a:p>
                    <a:p>
                      <a:pPr marL="194310" indent="-194310">
                        <a:buFont typeface="Arial" panose="020B0604020202020204" pitchFamily="34" charset="0"/>
                        <a:buChar char="•"/>
                      </a:pPr>
                      <a:r>
                        <a:rPr lang="en-US" sz="1200" b="0" i="0" u="none" strike="noStrike" noProof="0">
                          <a:latin typeface="Arial"/>
                        </a:rPr>
                        <a:t>AI-GovLINK</a:t>
                      </a:r>
                      <a:r>
                        <a:rPr lang="en-US" sz="1200"/>
                        <a:t> uses NLP to understand and generate human-like text, and it is equipped with algorithms to scrape and process vast amounts of online data.</a:t>
                      </a:r>
                    </a:p>
                  </a:txBody>
                  <a:tcPr marL="137160" marR="137160" marT="137160" marB="137160"/>
                </a:tc>
                <a:tc>
                  <a:txBody>
                    <a:bodyPr/>
                    <a:lstStyle/>
                    <a:p>
                      <a:pPr marL="194310" indent="-194310">
                        <a:buFont typeface="Arial" panose="020B0604020202020204" pitchFamily="34" charset="0"/>
                        <a:buChar char="•"/>
                      </a:pPr>
                      <a:r>
                        <a:rPr lang="en-US" sz="1200" b="1"/>
                        <a:t>Inconsistent Data Formats: </a:t>
                      </a:r>
                      <a:r>
                        <a:rPr lang="en-US" sz="1200" b="0"/>
                        <a:t>The LLM struggles with accurate information retrieval when faced with unstructured data and inconsistently formatted content. </a:t>
                      </a:r>
                    </a:p>
                  </a:txBody>
                  <a:tcPr marL="137160" marR="137160" marT="137160" marB="137160"/>
                </a:tc>
                <a:extLst>
                  <a:ext uri="{0D108BD9-81ED-4DB2-BD59-A6C34878D82A}">
                    <a16:rowId xmlns:a16="http://schemas.microsoft.com/office/drawing/2014/main" val="390624178"/>
                  </a:ext>
                </a:extLst>
              </a:tr>
              <a:tr h="0">
                <a:tc>
                  <a:txBody>
                    <a:bodyPr/>
                    <a:lstStyle/>
                    <a:p>
                      <a:pPr algn="ctr"/>
                      <a:r>
                        <a:rPr lang="en-US" sz="1400" b="1">
                          <a:solidFill>
                            <a:schemeClr val="bg1"/>
                          </a:solidFill>
                        </a:rPr>
                        <a:t>TASKS &amp; BEHAVIORS</a:t>
                      </a:r>
                    </a:p>
                  </a:txBody>
                  <a:tcPr marL="137160" marR="137160" marT="137160" marB="137160" anchor="ctr">
                    <a:solidFill>
                      <a:schemeClr val="accent3"/>
                    </a:solidFill>
                  </a:tcPr>
                </a:tc>
                <a:tc>
                  <a:txBody>
                    <a:bodyPr/>
                    <a:lstStyle/>
                    <a:p>
                      <a:pPr algn="ctr"/>
                      <a:r>
                        <a:rPr lang="en-US" sz="1400" b="1">
                          <a:solidFill>
                            <a:schemeClr val="bg1"/>
                          </a:solidFill>
                        </a:rPr>
                        <a:t>GOALS</a:t>
                      </a:r>
                    </a:p>
                  </a:txBody>
                  <a:tcPr marL="137160" marR="137160" marT="137160" marB="137160" anchor="ctr">
                    <a:solidFill>
                      <a:schemeClr val="accent3"/>
                    </a:solidFill>
                  </a:tcPr>
                </a:tc>
                <a:extLst>
                  <a:ext uri="{0D108BD9-81ED-4DB2-BD59-A6C34878D82A}">
                    <a16:rowId xmlns:a16="http://schemas.microsoft.com/office/drawing/2014/main" val="63931498"/>
                  </a:ext>
                </a:extLst>
              </a:tr>
              <a:tr h="1578786">
                <a:tc>
                  <a:txBody>
                    <a:bodyPr/>
                    <a:lstStyle/>
                    <a:p>
                      <a:pPr marL="194310" indent="-194310" algn="l">
                        <a:buFont typeface="Arial" panose="020B0604020202020204" pitchFamily="34" charset="0"/>
                        <a:buChar char="•"/>
                      </a:pPr>
                      <a:r>
                        <a:rPr lang="en-US" sz="1200" b="1"/>
                        <a:t>Information Delivery: </a:t>
                      </a:r>
                      <a:r>
                        <a:rPr lang="en-US" sz="1200"/>
                        <a:t>Delivers synthesized content to users in response to queries, aiming to be clear, accurate, and concise.</a:t>
                      </a:r>
                      <a:endParaRPr lang="en-US" sz="1200" b="1"/>
                    </a:p>
                  </a:txBody>
                  <a:tcPr marL="137160" marR="137160" marT="137160" marB="137160"/>
                </a:tc>
                <a:tc>
                  <a:txBody>
                    <a:bodyPr/>
                    <a:lstStyle/>
                    <a:p>
                      <a:pPr marL="194310" indent="-194310" algn="l">
                        <a:buFont typeface="Arial" panose="020B0604020202020204" pitchFamily="34" charset="0"/>
                        <a:buChar char="•"/>
                      </a:pPr>
                      <a:r>
                        <a:rPr lang="en-US" sz="1200" b="1"/>
                        <a:t>Enhance Accessibility: </a:t>
                      </a:r>
                      <a:r>
                        <a:rPr lang="en-US" sz="1200" b="0"/>
                        <a:t>Aims to make complex scientific information accessible and understandable to a broad audience.</a:t>
                      </a:r>
                    </a:p>
                    <a:p>
                      <a:pPr marL="194310" indent="-194310" algn="l">
                        <a:buFont typeface="Arial" panose="020B0604020202020204" pitchFamily="34" charset="0"/>
                        <a:buChar char="•"/>
                      </a:pPr>
                      <a:r>
                        <a:rPr lang="en-US" sz="1200" b="1"/>
                        <a:t>Provide Accurate Information: </a:t>
                      </a:r>
                      <a:r>
                        <a:rPr lang="en-US" sz="1200" b="0"/>
                        <a:t>Aims to deliver accurate and up-to-date content to build trust among users.</a:t>
                      </a:r>
                    </a:p>
                  </a:txBody>
                  <a:tcPr marL="137160" marR="137160" marT="137160" marB="137160"/>
                </a:tc>
                <a:extLst>
                  <a:ext uri="{0D108BD9-81ED-4DB2-BD59-A6C34878D82A}">
                    <a16:rowId xmlns:a16="http://schemas.microsoft.com/office/drawing/2014/main" val="728112253"/>
                  </a:ext>
                </a:extLst>
              </a:tr>
            </a:tbl>
          </a:graphicData>
        </a:graphic>
      </p:graphicFrame>
      <p:sp>
        <p:nvSpPr>
          <p:cNvPr id="2" name="Oval 1">
            <a:extLst>
              <a:ext uri="{FF2B5EF4-FFF2-40B4-BE49-F238E27FC236}">
                <a16:creationId xmlns:a16="http://schemas.microsoft.com/office/drawing/2014/main" id="{C98C1E71-1243-FA64-7EE8-194938D711CB}"/>
              </a:ext>
            </a:extLst>
          </p:cNvPr>
          <p:cNvSpPr/>
          <p:nvPr/>
        </p:nvSpPr>
        <p:spPr>
          <a:xfrm>
            <a:off x="630619" y="1113281"/>
            <a:ext cx="1313794" cy="131379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0BDA448-31FB-CF86-8D80-AF5499F00767}"/>
              </a:ext>
            </a:extLst>
          </p:cNvPr>
          <p:cNvPicPr>
            <a:picLocks noChangeAspect="1"/>
          </p:cNvPicPr>
          <p:nvPr/>
        </p:nvPicPr>
        <p:blipFill>
          <a:blip r:embed="rId2"/>
          <a:stretch>
            <a:fillRect/>
          </a:stretch>
        </p:blipFill>
        <p:spPr>
          <a:xfrm>
            <a:off x="722058" y="1204720"/>
            <a:ext cx="1130916" cy="1130916"/>
          </a:xfrm>
          <a:prstGeom prst="rect">
            <a:avLst/>
          </a:prstGeom>
        </p:spPr>
      </p:pic>
      <p:sp>
        <p:nvSpPr>
          <p:cNvPr id="4" name="TextBox 3">
            <a:extLst>
              <a:ext uri="{FF2B5EF4-FFF2-40B4-BE49-F238E27FC236}">
                <a16:creationId xmlns:a16="http://schemas.microsoft.com/office/drawing/2014/main" id="{89424C5D-2D95-E5E0-0CAE-FB9344DF6307}"/>
              </a:ext>
            </a:extLst>
          </p:cNvPr>
          <p:cNvSpPr txBox="1"/>
          <p:nvPr/>
        </p:nvSpPr>
        <p:spPr>
          <a:xfrm>
            <a:off x="2035852" y="1204720"/>
            <a:ext cx="2012474" cy="338554"/>
          </a:xfrm>
          <a:prstGeom prst="rect">
            <a:avLst/>
          </a:prstGeom>
          <a:noFill/>
        </p:spPr>
        <p:txBody>
          <a:bodyPr wrap="none" lIns="91440" tIns="45720" rIns="91440" bIns="45720" rtlCol="0" anchor="t">
            <a:spAutoFit/>
          </a:bodyPr>
          <a:lstStyle/>
          <a:p>
            <a:r>
              <a:rPr lang="en-US" sz="1600" b="1"/>
              <a:t>Name: AI-</a:t>
            </a:r>
            <a:r>
              <a:rPr lang="en-US" sz="1600" b="1" err="1"/>
              <a:t>GovLINK</a:t>
            </a:r>
            <a:endParaRPr lang="en-US" sz="1600" err="1">
              <a:cs typeface="Arial"/>
            </a:endParaRPr>
          </a:p>
        </p:txBody>
      </p:sp>
      <p:sp>
        <p:nvSpPr>
          <p:cNvPr id="6" name="Title 2">
            <a:extLst>
              <a:ext uri="{FF2B5EF4-FFF2-40B4-BE49-F238E27FC236}">
                <a16:creationId xmlns:a16="http://schemas.microsoft.com/office/drawing/2014/main" id="{630EABDC-CEFA-561B-CEA0-4C83226EA3C3}"/>
              </a:ext>
            </a:extLst>
          </p:cNvPr>
          <p:cNvSpPr txBox="1">
            <a:spLocks/>
          </p:cNvSpPr>
          <p:nvPr/>
        </p:nvSpPr>
        <p:spPr>
          <a:xfrm>
            <a:off x="605196" y="355418"/>
            <a:ext cx="8260508" cy="607694"/>
          </a:xfrm>
          <a:prstGeom prst="rect">
            <a:avLst/>
          </a:prstGeom>
        </p:spPr>
        <p:txBody>
          <a:bodyPr/>
          <a:lstStyle>
            <a:lvl1pPr algn="l" defTabSz="914400" rtl="0" eaLnBrk="1" latinLnBrk="0" hangingPunct="1">
              <a:lnSpc>
                <a:spcPct val="90000"/>
              </a:lnSpc>
              <a:spcBef>
                <a:spcPct val="0"/>
              </a:spcBef>
              <a:buNone/>
              <a:defRPr sz="4400" b="1" i="0" kern="1200">
                <a:solidFill>
                  <a:schemeClr val="bg1">
                    <a:lumMod val="95000"/>
                  </a:schemeClr>
                </a:solidFill>
                <a:latin typeface="Arial Black" panose="020B0604020202020204" pitchFamily="34" charset="0"/>
                <a:ea typeface="+mj-ea"/>
                <a:cs typeface="Arial Black" panose="020B0604020202020204" pitchFamily="34" charset="0"/>
              </a:defRPr>
            </a:lvl1pPr>
          </a:lstStyle>
          <a:p>
            <a:r>
              <a:rPr lang="en-US" sz="2400" b="0">
                <a:solidFill>
                  <a:schemeClr val="tx1"/>
                </a:solidFill>
              </a:rPr>
              <a:t>Persona B: AI System</a:t>
            </a:r>
            <a:endParaRPr lang="en-US" sz="2400">
              <a:solidFill>
                <a:schemeClr val="tx1"/>
              </a:solidFill>
            </a:endParaRPr>
          </a:p>
        </p:txBody>
      </p:sp>
    </p:spTree>
    <p:extLst>
      <p:ext uri="{BB962C8B-B14F-4D97-AF65-F5344CB8AC3E}">
        <p14:creationId xmlns:p14="http://schemas.microsoft.com/office/powerpoint/2010/main" val="397812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a:extLst>
              <a:ext uri="{FF2B5EF4-FFF2-40B4-BE49-F238E27FC236}">
                <a16:creationId xmlns:a16="http://schemas.microsoft.com/office/drawing/2014/main" id="{361AC308-36B6-2981-FD91-33102C8C74AE}"/>
              </a:ext>
            </a:extLst>
          </p:cNvPr>
          <p:cNvSpPr txBox="1">
            <a:spLocks/>
          </p:cNvSpPr>
          <p:nvPr/>
        </p:nvSpPr>
        <p:spPr>
          <a:xfrm>
            <a:off x="605196" y="355418"/>
            <a:ext cx="8260508" cy="607694"/>
          </a:xfrm>
          <a:prstGeom prst="rect">
            <a:avLst/>
          </a:prstGeom>
        </p:spPr>
        <p:txBody>
          <a:bodyPr/>
          <a:lstStyle>
            <a:lvl1pPr algn="l" defTabSz="914400" rtl="0" eaLnBrk="1" latinLnBrk="0" hangingPunct="1">
              <a:lnSpc>
                <a:spcPct val="90000"/>
              </a:lnSpc>
              <a:spcBef>
                <a:spcPct val="0"/>
              </a:spcBef>
              <a:buNone/>
              <a:defRPr sz="4400" b="1" i="0" kern="1200">
                <a:solidFill>
                  <a:schemeClr val="bg1">
                    <a:lumMod val="95000"/>
                  </a:schemeClr>
                </a:solidFill>
                <a:latin typeface="Arial Black" panose="020B0604020202020204" pitchFamily="34" charset="0"/>
                <a:ea typeface="+mj-ea"/>
                <a:cs typeface="Arial Black" panose="020B0604020202020204" pitchFamily="34" charset="0"/>
              </a:defRPr>
            </a:lvl1pPr>
          </a:lstStyle>
          <a:p>
            <a:r>
              <a:rPr lang="en-US" sz="2400">
                <a:solidFill>
                  <a:schemeClr val="tx1"/>
                </a:solidFill>
              </a:rPr>
              <a:t>How might we…</a:t>
            </a:r>
          </a:p>
        </p:txBody>
      </p:sp>
      <p:sp>
        <p:nvSpPr>
          <p:cNvPr id="28" name="Content Placeholder 1">
            <a:extLst>
              <a:ext uri="{FF2B5EF4-FFF2-40B4-BE49-F238E27FC236}">
                <a16:creationId xmlns:a16="http://schemas.microsoft.com/office/drawing/2014/main" id="{A1F99FF1-0183-8400-ECC4-9BB04E709AD7}"/>
              </a:ext>
            </a:extLst>
          </p:cNvPr>
          <p:cNvSpPr txBox="1">
            <a:spLocks/>
          </p:cNvSpPr>
          <p:nvPr/>
        </p:nvSpPr>
        <p:spPr>
          <a:xfrm>
            <a:off x="605196" y="2097719"/>
            <a:ext cx="11290850" cy="1196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b="1">
                <a:solidFill>
                  <a:schemeClr val="accent3"/>
                </a:solidFill>
                <a:latin typeface="Arial Black" panose="020B0604020202020204" pitchFamily="34" charset="0"/>
                <a:cs typeface="Arial Black" panose="020B0604020202020204" pitchFamily="34" charset="0"/>
              </a:rPr>
              <a:t>…make finding and understanding NSF-funded research easier </a:t>
            </a:r>
            <a:r>
              <a:rPr lang="en-US" sz="2000" b="1">
                <a:latin typeface="Arial Black" panose="020B0604020202020204" pitchFamily="34" charset="0"/>
                <a:cs typeface="Arial Black" panose="020B0604020202020204" pitchFamily="34" charset="0"/>
              </a:rPr>
              <a:t>for</a:t>
            </a:r>
            <a:r>
              <a:rPr lang="en-US" sz="2000" b="1">
                <a:solidFill>
                  <a:schemeClr val="accent3"/>
                </a:solidFill>
                <a:latin typeface="Arial Black" panose="020B0604020202020204" pitchFamily="34" charset="0"/>
                <a:cs typeface="Arial Black" panose="020B0604020202020204" pitchFamily="34" charset="0"/>
              </a:rPr>
              <a:t> humans </a:t>
            </a:r>
            <a:r>
              <a:rPr lang="en-US" sz="2000" b="1">
                <a:latin typeface="Arial Black" panose="020B0604020202020204" pitchFamily="34" charset="0"/>
                <a:cs typeface="Arial Black" panose="020B0604020202020204" pitchFamily="34" charset="0"/>
              </a:rPr>
              <a:t>in order to</a:t>
            </a:r>
            <a:r>
              <a:rPr lang="en-US" sz="2000" b="1">
                <a:solidFill>
                  <a:schemeClr val="accent3"/>
                </a:solidFill>
                <a:latin typeface="Arial Black" panose="020B0604020202020204" pitchFamily="34" charset="0"/>
                <a:cs typeface="Arial Black" panose="020B0604020202020204" pitchFamily="34" charset="0"/>
              </a:rPr>
              <a:t> promote informed decision making and build trust in government services.</a:t>
            </a:r>
            <a:endParaRPr lang="en-US"/>
          </a:p>
        </p:txBody>
      </p:sp>
      <p:sp>
        <p:nvSpPr>
          <p:cNvPr id="29" name="Content Placeholder 1">
            <a:extLst>
              <a:ext uri="{FF2B5EF4-FFF2-40B4-BE49-F238E27FC236}">
                <a16:creationId xmlns:a16="http://schemas.microsoft.com/office/drawing/2014/main" id="{492764C0-9FC6-ABFB-9116-4BC37A5DC3D2}"/>
              </a:ext>
            </a:extLst>
          </p:cNvPr>
          <p:cNvSpPr txBox="1">
            <a:spLocks/>
          </p:cNvSpPr>
          <p:nvPr/>
        </p:nvSpPr>
        <p:spPr>
          <a:xfrm>
            <a:off x="605196" y="4619183"/>
            <a:ext cx="11290850" cy="11961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000" b="1">
                <a:solidFill>
                  <a:schemeClr val="accent3"/>
                </a:solidFill>
                <a:latin typeface="Arial Black"/>
                <a:cs typeface="Arial Black" panose="020B0604020202020204" pitchFamily="34" charset="0"/>
              </a:rPr>
              <a:t>…produce relevant context and help </a:t>
            </a:r>
            <a:r>
              <a:rPr lang="en-US" sz="2000" b="1">
                <a:latin typeface="Arial Black"/>
                <a:cs typeface="Arial Black" panose="020B0604020202020204" pitchFamily="34" charset="0"/>
              </a:rPr>
              <a:t>for</a:t>
            </a:r>
            <a:r>
              <a:rPr lang="en-US" sz="2000" b="1">
                <a:solidFill>
                  <a:schemeClr val="accent3"/>
                </a:solidFill>
                <a:latin typeface="Arial Black"/>
                <a:cs typeface="Arial Black" panose="020B0604020202020204" pitchFamily="34" charset="0"/>
              </a:rPr>
              <a:t> an AI system </a:t>
            </a:r>
            <a:r>
              <a:rPr lang="en-US" sz="2000" b="1">
                <a:latin typeface="Arial Black"/>
                <a:cs typeface="Arial Black" panose="020B0604020202020204" pitchFamily="34" charset="0"/>
              </a:rPr>
              <a:t>in order to</a:t>
            </a:r>
            <a:r>
              <a:rPr lang="en-US" sz="2000" b="1">
                <a:solidFill>
                  <a:schemeClr val="accent3"/>
                </a:solidFill>
                <a:latin typeface="Arial Black"/>
                <a:cs typeface="Arial Black" panose="020B0604020202020204" pitchFamily="34" charset="0"/>
              </a:rPr>
              <a:t> accurately retrieve and provide reliable and information to its users. </a:t>
            </a:r>
            <a:endParaRPr lang="en-US">
              <a:solidFill>
                <a:schemeClr val="accent3"/>
              </a:solidFill>
              <a:latin typeface="Arial Black"/>
            </a:endParaRPr>
          </a:p>
        </p:txBody>
      </p:sp>
      <p:sp>
        <p:nvSpPr>
          <p:cNvPr id="30" name="Google Shape;1035;p33">
            <a:extLst>
              <a:ext uri="{FF2B5EF4-FFF2-40B4-BE49-F238E27FC236}">
                <a16:creationId xmlns:a16="http://schemas.microsoft.com/office/drawing/2014/main" id="{B68C0447-A0DD-AA39-092A-55F8A5F594A7}"/>
              </a:ext>
            </a:extLst>
          </p:cNvPr>
          <p:cNvSpPr/>
          <p:nvPr/>
        </p:nvSpPr>
        <p:spPr>
          <a:xfrm>
            <a:off x="605196" y="1264315"/>
            <a:ext cx="3933313" cy="632446"/>
          </a:xfrm>
          <a:prstGeom prst="homePlate">
            <a:avLst/>
          </a:prstGeom>
          <a:solidFill>
            <a:schemeClr val="tx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rgbClr val="FFFFFF"/>
                </a:solidFill>
                <a:latin typeface="Arial Black" panose="020B0604020202020204" pitchFamily="34" charset="0"/>
                <a:ea typeface="Open Sans ExtraBold" panose="020B0606030504020204" pitchFamily="34" charset="0"/>
                <a:cs typeface="Arial Black" panose="020B0604020202020204" pitchFamily="34" charset="0"/>
                <a:sym typeface="Fira Sans Extra Condensed"/>
              </a:rPr>
              <a:t>Member of the General Public</a:t>
            </a:r>
            <a:endParaRPr sz="1600" b="1">
              <a:solidFill>
                <a:srgbClr val="FFFFFF"/>
              </a:solidFill>
              <a:latin typeface="Arial Black" panose="020B0604020202020204" pitchFamily="34" charset="0"/>
              <a:ea typeface="Open Sans ExtraBold" panose="020B0606030504020204" pitchFamily="34" charset="0"/>
              <a:cs typeface="Arial Black" panose="020B0604020202020204" pitchFamily="34" charset="0"/>
              <a:sym typeface="Fira Sans Extra Condensed"/>
            </a:endParaRPr>
          </a:p>
        </p:txBody>
      </p:sp>
      <p:sp>
        <p:nvSpPr>
          <p:cNvPr id="31" name="Google Shape;1035;p33">
            <a:extLst>
              <a:ext uri="{FF2B5EF4-FFF2-40B4-BE49-F238E27FC236}">
                <a16:creationId xmlns:a16="http://schemas.microsoft.com/office/drawing/2014/main" id="{412CBB22-E5D2-9EA2-A1D5-8AC6FBA80503}"/>
              </a:ext>
            </a:extLst>
          </p:cNvPr>
          <p:cNvSpPr/>
          <p:nvPr/>
        </p:nvSpPr>
        <p:spPr>
          <a:xfrm>
            <a:off x="605196" y="3785779"/>
            <a:ext cx="3933313" cy="632446"/>
          </a:xfrm>
          <a:prstGeom prst="homePlate">
            <a:avLst/>
          </a:prstGeom>
          <a:solidFill>
            <a:schemeClr val="tx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rgbClr val="FFFFFF"/>
                </a:solidFill>
                <a:latin typeface="Arial Black" panose="020B0604020202020204" pitchFamily="34" charset="0"/>
                <a:ea typeface="Open Sans ExtraBold" panose="020B0606030504020204" pitchFamily="34" charset="0"/>
                <a:cs typeface="Arial Black" panose="020B0604020202020204" pitchFamily="34" charset="0"/>
                <a:sym typeface="Fira Sans Extra Condensed"/>
              </a:rPr>
              <a:t>AI System</a:t>
            </a:r>
            <a:endParaRPr sz="1600" b="1">
              <a:solidFill>
                <a:srgbClr val="FFFFFF"/>
              </a:solidFill>
              <a:latin typeface="Arial Black" panose="020B0604020202020204" pitchFamily="34" charset="0"/>
              <a:ea typeface="Open Sans ExtraBold" panose="020B0606030504020204" pitchFamily="34" charset="0"/>
              <a:cs typeface="Arial Black" panose="020B0604020202020204" pitchFamily="34" charset="0"/>
              <a:sym typeface="Fira Sans Extra Condensed"/>
            </a:endParaRPr>
          </a:p>
        </p:txBody>
      </p:sp>
    </p:spTree>
    <p:extLst>
      <p:ext uri="{BB962C8B-B14F-4D97-AF65-F5344CB8AC3E}">
        <p14:creationId xmlns:p14="http://schemas.microsoft.com/office/powerpoint/2010/main" val="3528309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CCEB3-8D10-7D08-5100-F88B7C143D78}"/>
              </a:ext>
            </a:extLst>
          </p:cNvPr>
          <p:cNvSpPr>
            <a:spLocks noGrp="1"/>
          </p:cNvSpPr>
          <p:nvPr>
            <p:ph type="title"/>
          </p:nvPr>
        </p:nvSpPr>
        <p:spPr/>
        <p:txBody>
          <a:bodyPr/>
          <a:lstStyle/>
          <a:p>
            <a:r>
              <a:rPr lang="en-US">
                <a:latin typeface="Arial Black"/>
                <a:ea typeface="Open Sans ExtraBold"/>
              </a:rPr>
              <a:t>AI-</a:t>
            </a:r>
            <a:r>
              <a:rPr lang="en-US" err="1">
                <a:latin typeface="Arial Black"/>
                <a:ea typeface="Open Sans ExtraBold"/>
              </a:rPr>
              <a:t>GovLINK</a:t>
            </a:r>
            <a:r>
              <a:rPr lang="en-US">
                <a:latin typeface="Arial Black"/>
                <a:ea typeface="Open Sans ExtraBold"/>
              </a:rPr>
              <a:t>: What It Is</a:t>
            </a:r>
          </a:p>
        </p:txBody>
      </p:sp>
    </p:spTree>
    <p:extLst>
      <p:ext uri="{BB962C8B-B14F-4D97-AF65-F5344CB8AC3E}">
        <p14:creationId xmlns:p14="http://schemas.microsoft.com/office/powerpoint/2010/main" val="375084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5B7B91-2F93-1984-E83A-FA3862424D83}"/>
              </a:ext>
            </a:extLst>
          </p:cNvPr>
          <p:cNvSpPr>
            <a:spLocks noGrp="1"/>
          </p:cNvSpPr>
          <p:nvPr>
            <p:ph idx="1"/>
          </p:nvPr>
        </p:nvSpPr>
        <p:spPr>
          <a:xfrm>
            <a:off x="605196" y="1166018"/>
            <a:ext cx="6897189" cy="4525963"/>
          </a:xfrm>
        </p:spPr>
        <p:txBody>
          <a:bodyPr vert="horz" lIns="91440" tIns="45720" rIns="91440" bIns="45720" rtlCol="0" anchor="t">
            <a:normAutofit/>
          </a:bodyPr>
          <a:lstStyle/>
          <a:p>
            <a:pPr marL="0" indent="0">
              <a:buNone/>
            </a:pPr>
            <a:r>
              <a:rPr lang="en-US">
                <a:latin typeface="Arial"/>
                <a:ea typeface="Open Sans Light"/>
                <a:cs typeface="Arial"/>
              </a:rPr>
              <a:t>A repeatable framework that enhances existing websites, search interfaces, and knowledge repositories to enable AI to discover the capabilities of a site, craft their queries and prompts, and augment a system for ad hoc AI processes.</a:t>
            </a:r>
            <a:endParaRPr lang="en-US"/>
          </a:p>
        </p:txBody>
      </p:sp>
      <p:sp>
        <p:nvSpPr>
          <p:cNvPr id="2" name="Title 1">
            <a:extLst>
              <a:ext uri="{FF2B5EF4-FFF2-40B4-BE49-F238E27FC236}">
                <a16:creationId xmlns:a16="http://schemas.microsoft.com/office/drawing/2014/main" id="{8B96E522-516A-DD68-1B53-53F7843AF284}"/>
              </a:ext>
            </a:extLst>
          </p:cNvPr>
          <p:cNvSpPr>
            <a:spLocks noGrp="1"/>
          </p:cNvSpPr>
          <p:nvPr>
            <p:ph type="title"/>
          </p:nvPr>
        </p:nvSpPr>
        <p:spPr/>
        <p:txBody>
          <a:bodyPr/>
          <a:lstStyle/>
          <a:p>
            <a:r>
              <a:rPr lang="en-US">
                <a:latin typeface="Arial Black"/>
                <a:ea typeface="Open Sans ExtraBold"/>
              </a:rPr>
              <a:t>About AI-</a:t>
            </a:r>
            <a:r>
              <a:rPr lang="en-US" err="1">
                <a:latin typeface="Arial Black"/>
                <a:ea typeface="Open Sans ExtraBold"/>
              </a:rPr>
              <a:t>GovLINK</a:t>
            </a:r>
            <a:endParaRPr lang="en-US"/>
          </a:p>
        </p:txBody>
      </p:sp>
    </p:spTree>
    <p:extLst>
      <p:ext uri="{BB962C8B-B14F-4D97-AF65-F5344CB8AC3E}">
        <p14:creationId xmlns:p14="http://schemas.microsoft.com/office/powerpoint/2010/main" val="4140790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766B15-0F1E-04D4-75BC-FD76314018D6}"/>
              </a:ext>
            </a:extLst>
          </p:cNvPr>
          <p:cNvSpPr>
            <a:spLocks noGrp="1"/>
          </p:cNvSpPr>
          <p:nvPr>
            <p:ph type="title"/>
          </p:nvPr>
        </p:nvSpPr>
        <p:spPr>
          <a:xfrm>
            <a:off x="838200" y="56835"/>
            <a:ext cx="10515600" cy="1325563"/>
          </a:xfrm>
        </p:spPr>
        <p:txBody>
          <a:bodyPr/>
          <a:lstStyle/>
          <a:p>
            <a:r>
              <a:rPr lang="en-US"/>
              <a:t>Architecture Diagram</a:t>
            </a:r>
          </a:p>
        </p:txBody>
      </p:sp>
      <p:pic>
        <p:nvPicPr>
          <p:cNvPr id="2" name="Picture 1" descr="A group of people on a rocky hillside&#10;&#10;Description automatically generated">
            <a:extLst>
              <a:ext uri="{FF2B5EF4-FFF2-40B4-BE49-F238E27FC236}">
                <a16:creationId xmlns:a16="http://schemas.microsoft.com/office/drawing/2014/main" id="{57C75DF4-0A0A-AF27-1F44-D4D12C319E4F}"/>
              </a:ext>
            </a:extLst>
          </p:cNvPr>
          <p:cNvPicPr>
            <a:picLocks noChangeAspect="1"/>
          </p:cNvPicPr>
          <p:nvPr/>
        </p:nvPicPr>
        <p:blipFill>
          <a:blip r:embed="rId3"/>
          <a:stretch>
            <a:fillRect/>
          </a:stretch>
        </p:blipFill>
        <p:spPr>
          <a:xfrm>
            <a:off x="5016500" y="2844091"/>
            <a:ext cx="2165350" cy="1176169"/>
          </a:xfrm>
          <a:prstGeom prst="rect">
            <a:avLst/>
          </a:prstGeom>
          <a:ln>
            <a:solidFill>
              <a:schemeClr val="tx1"/>
            </a:solidFill>
          </a:ln>
        </p:spPr>
      </p:pic>
      <p:sp>
        <p:nvSpPr>
          <p:cNvPr id="4" name="TextBox 3">
            <a:extLst>
              <a:ext uri="{FF2B5EF4-FFF2-40B4-BE49-F238E27FC236}">
                <a16:creationId xmlns:a16="http://schemas.microsoft.com/office/drawing/2014/main" id="{6ADE0621-E9FB-AD41-52B5-10C2364B7847}"/>
              </a:ext>
            </a:extLst>
          </p:cNvPr>
          <p:cNvSpPr txBox="1"/>
          <p:nvPr/>
        </p:nvSpPr>
        <p:spPr>
          <a:xfrm>
            <a:off x="5194300" y="2476500"/>
            <a:ext cx="1828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NSF Homepage</a:t>
            </a:r>
            <a:endParaRPr lang="en-US"/>
          </a:p>
        </p:txBody>
      </p:sp>
      <p:pic>
        <p:nvPicPr>
          <p:cNvPr id="7" name="Picture 6" descr="A blue circular object with buttons&#10;&#10;Description automatically generated">
            <a:extLst>
              <a:ext uri="{FF2B5EF4-FFF2-40B4-BE49-F238E27FC236}">
                <a16:creationId xmlns:a16="http://schemas.microsoft.com/office/drawing/2014/main" id="{9179C6A4-9910-1E4C-1DB3-E97A65D8732E}"/>
              </a:ext>
            </a:extLst>
          </p:cNvPr>
          <p:cNvPicPr>
            <a:picLocks noChangeAspect="1"/>
          </p:cNvPicPr>
          <p:nvPr/>
        </p:nvPicPr>
        <p:blipFill>
          <a:blip r:embed="rId4"/>
          <a:stretch>
            <a:fillRect/>
          </a:stretch>
        </p:blipFill>
        <p:spPr>
          <a:xfrm>
            <a:off x="10691721" y="4168724"/>
            <a:ext cx="914400" cy="914400"/>
          </a:xfrm>
          <a:prstGeom prst="rect">
            <a:avLst/>
          </a:prstGeom>
        </p:spPr>
      </p:pic>
      <p:sp>
        <p:nvSpPr>
          <p:cNvPr id="8" name="TextBox 7">
            <a:extLst>
              <a:ext uri="{FF2B5EF4-FFF2-40B4-BE49-F238E27FC236}">
                <a16:creationId xmlns:a16="http://schemas.microsoft.com/office/drawing/2014/main" id="{C06AB000-6623-F00A-2F5D-816728FF986B}"/>
              </a:ext>
            </a:extLst>
          </p:cNvPr>
          <p:cNvSpPr txBox="1"/>
          <p:nvPr/>
        </p:nvSpPr>
        <p:spPr>
          <a:xfrm>
            <a:off x="10356946" y="5085478"/>
            <a:ext cx="1828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NSF Datastore</a:t>
            </a:r>
            <a:endParaRPr lang="en-US"/>
          </a:p>
        </p:txBody>
      </p:sp>
      <p:pic>
        <p:nvPicPr>
          <p:cNvPr id="15" name="Picture 14" descr="A brain with gears and rays&#10;&#10;Description automatically generated">
            <a:extLst>
              <a:ext uri="{FF2B5EF4-FFF2-40B4-BE49-F238E27FC236}">
                <a16:creationId xmlns:a16="http://schemas.microsoft.com/office/drawing/2014/main" id="{15F6AE5B-566D-F5E8-693E-DE6BB0E110B9}"/>
              </a:ext>
            </a:extLst>
          </p:cNvPr>
          <p:cNvPicPr>
            <a:picLocks noChangeAspect="1"/>
          </p:cNvPicPr>
          <p:nvPr/>
        </p:nvPicPr>
        <p:blipFill>
          <a:blip r:embed="rId5"/>
          <a:stretch>
            <a:fillRect/>
          </a:stretch>
        </p:blipFill>
        <p:spPr>
          <a:xfrm>
            <a:off x="656093" y="2639024"/>
            <a:ext cx="895350" cy="914400"/>
          </a:xfrm>
          <a:prstGeom prst="rect">
            <a:avLst/>
          </a:prstGeom>
        </p:spPr>
      </p:pic>
      <p:sp>
        <p:nvSpPr>
          <p:cNvPr id="18" name="TextBox 17">
            <a:extLst>
              <a:ext uri="{FF2B5EF4-FFF2-40B4-BE49-F238E27FC236}">
                <a16:creationId xmlns:a16="http://schemas.microsoft.com/office/drawing/2014/main" id="{86898FF2-B393-9B57-7B74-FDEA31595BC6}"/>
              </a:ext>
            </a:extLst>
          </p:cNvPr>
          <p:cNvSpPr txBox="1"/>
          <p:nvPr/>
        </p:nvSpPr>
        <p:spPr>
          <a:xfrm>
            <a:off x="715019" y="1927557"/>
            <a:ext cx="884559" cy="37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Users</a:t>
            </a:r>
            <a:endParaRPr lang="en-US"/>
          </a:p>
        </p:txBody>
      </p:sp>
      <p:sp>
        <p:nvSpPr>
          <p:cNvPr id="20" name="TextBox 19">
            <a:extLst>
              <a:ext uri="{FF2B5EF4-FFF2-40B4-BE49-F238E27FC236}">
                <a16:creationId xmlns:a16="http://schemas.microsoft.com/office/drawing/2014/main" id="{F795B7AE-B197-5346-FD00-85015B0074E4}"/>
              </a:ext>
            </a:extLst>
          </p:cNvPr>
          <p:cNvSpPr txBox="1"/>
          <p:nvPr/>
        </p:nvSpPr>
        <p:spPr>
          <a:xfrm>
            <a:off x="501630" y="3477224"/>
            <a:ext cx="11829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AI Model</a:t>
            </a:r>
          </a:p>
        </p:txBody>
      </p:sp>
      <p:sp>
        <p:nvSpPr>
          <p:cNvPr id="22" name="Arrow: Right 21">
            <a:extLst>
              <a:ext uri="{FF2B5EF4-FFF2-40B4-BE49-F238E27FC236}">
                <a16:creationId xmlns:a16="http://schemas.microsoft.com/office/drawing/2014/main" id="{C70D106C-0E19-B339-7DE1-382558F33F9B}"/>
              </a:ext>
            </a:extLst>
          </p:cNvPr>
          <p:cNvSpPr/>
          <p:nvPr/>
        </p:nvSpPr>
        <p:spPr>
          <a:xfrm rot="5400000">
            <a:off x="8524978" y="3751181"/>
            <a:ext cx="714041" cy="1811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rain with gears and rays&#10;&#10;Description automatically generated">
            <a:extLst>
              <a:ext uri="{FF2B5EF4-FFF2-40B4-BE49-F238E27FC236}">
                <a16:creationId xmlns:a16="http://schemas.microsoft.com/office/drawing/2014/main" id="{D85217C6-D2D1-9BE9-AAC5-F307191149B4}"/>
              </a:ext>
            </a:extLst>
          </p:cNvPr>
          <p:cNvPicPr>
            <a:picLocks noChangeAspect="1"/>
          </p:cNvPicPr>
          <p:nvPr/>
        </p:nvPicPr>
        <p:blipFill>
          <a:blip r:embed="rId5"/>
          <a:stretch>
            <a:fillRect/>
          </a:stretch>
        </p:blipFill>
        <p:spPr>
          <a:xfrm>
            <a:off x="8433147" y="4320076"/>
            <a:ext cx="895350" cy="914400"/>
          </a:xfrm>
          <a:prstGeom prst="rect">
            <a:avLst/>
          </a:prstGeom>
        </p:spPr>
      </p:pic>
      <p:sp>
        <p:nvSpPr>
          <p:cNvPr id="16" name="TextBox 15">
            <a:extLst>
              <a:ext uri="{FF2B5EF4-FFF2-40B4-BE49-F238E27FC236}">
                <a16:creationId xmlns:a16="http://schemas.microsoft.com/office/drawing/2014/main" id="{BC55C8F7-5FAC-6FBA-770D-B3370BB619D6}"/>
              </a:ext>
            </a:extLst>
          </p:cNvPr>
          <p:cNvSpPr txBox="1"/>
          <p:nvPr/>
        </p:nvSpPr>
        <p:spPr>
          <a:xfrm>
            <a:off x="8290317" y="5053574"/>
            <a:ext cx="11829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AI Model</a:t>
            </a:r>
          </a:p>
        </p:txBody>
      </p:sp>
      <p:sp>
        <p:nvSpPr>
          <p:cNvPr id="21" name="TextBox 20">
            <a:extLst>
              <a:ext uri="{FF2B5EF4-FFF2-40B4-BE49-F238E27FC236}">
                <a16:creationId xmlns:a16="http://schemas.microsoft.com/office/drawing/2014/main" id="{69F026D8-5F32-8B4F-84B6-40C95CDDB430}"/>
              </a:ext>
            </a:extLst>
          </p:cNvPr>
          <p:cNvSpPr txBox="1"/>
          <p:nvPr/>
        </p:nvSpPr>
        <p:spPr>
          <a:xfrm>
            <a:off x="8190532" y="2613408"/>
            <a:ext cx="13907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Search API</a:t>
            </a:r>
          </a:p>
        </p:txBody>
      </p:sp>
      <p:pic>
        <p:nvPicPr>
          <p:cNvPr id="24" name="Picture 23" descr="A blue server icon on a black background&#10;&#10;Description automatically generated">
            <a:extLst>
              <a:ext uri="{FF2B5EF4-FFF2-40B4-BE49-F238E27FC236}">
                <a16:creationId xmlns:a16="http://schemas.microsoft.com/office/drawing/2014/main" id="{44FC20EF-6A59-59FF-25A9-B1F2CF406E85}"/>
              </a:ext>
            </a:extLst>
          </p:cNvPr>
          <p:cNvPicPr>
            <a:picLocks noChangeAspect="1"/>
          </p:cNvPicPr>
          <p:nvPr/>
        </p:nvPicPr>
        <p:blipFill>
          <a:blip r:embed="rId6"/>
          <a:stretch>
            <a:fillRect/>
          </a:stretch>
        </p:blipFill>
        <p:spPr>
          <a:xfrm>
            <a:off x="8420420" y="1691779"/>
            <a:ext cx="876300" cy="800100"/>
          </a:xfrm>
          <a:prstGeom prst="rect">
            <a:avLst/>
          </a:prstGeom>
        </p:spPr>
      </p:pic>
      <p:sp>
        <p:nvSpPr>
          <p:cNvPr id="25" name="Rectangle: Rounded Corners 24">
            <a:extLst>
              <a:ext uri="{FF2B5EF4-FFF2-40B4-BE49-F238E27FC236}">
                <a16:creationId xmlns:a16="http://schemas.microsoft.com/office/drawing/2014/main" id="{3097DBC4-0A05-4E42-6B44-E765F0D43F81}"/>
              </a:ext>
            </a:extLst>
          </p:cNvPr>
          <p:cNvSpPr/>
          <p:nvPr/>
        </p:nvSpPr>
        <p:spPr>
          <a:xfrm>
            <a:off x="5002443" y="4257892"/>
            <a:ext cx="2192930" cy="4478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Query Instructions</a:t>
            </a:r>
          </a:p>
        </p:txBody>
      </p:sp>
      <p:sp>
        <p:nvSpPr>
          <p:cNvPr id="26" name="Rectangle: Rounded Corners 25">
            <a:extLst>
              <a:ext uri="{FF2B5EF4-FFF2-40B4-BE49-F238E27FC236}">
                <a16:creationId xmlns:a16="http://schemas.microsoft.com/office/drawing/2014/main" id="{D0C4E76A-923A-01E7-09A7-89E9D6C38BEF}"/>
              </a:ext>
            </a:extLst>
          </p:cNvPr>
          <p:cNvSpPr/>
          <p:nvPr/>
        </p:nvSpPr>
        <p:spPr>
          <a:xfrm>
            <a:off x="5019893" y="4804670"/>
            <a:ext cx="2192930" cy="4478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Query Examples</a:t>
            </a:r>
            <a:endParaRPr lang="en-US"/>
          </a:p>
        </p:txBody>
      </p:sp>
      <p:sp>
        <p:nvSpPr>
          <p:cNvPr id="27" name="Rectangle: Rounded Corners 26">
            <a:extLst>
              <a:ext uri="{FF2B5EF4-FFF2-40B4-BE49-F238E27FC236}">
                <a16:creationId xmlns:a16="http://schemas.microsoft.com/office/drawing/2014/main" id="{B3B0A380-06EC-0924-8CDE-1711036F49BE}"/>
              </a:ext>
            </a:extLst>
          </p:cNvPr>
          <p:cNvSpPr/>
          <p:nvPr/>
        </p:nvSpPr>
        <p:spPr>
          <a:xfrm>
            <a:off x="5002442" y="5357265"/>
            <a:ext cx="2192930" cy="4478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Chain of Thought</a:t>
            </a:r>
            <a:endParaRPr lang="en-US"/>
          </a:p>
        </p:txBody>
      </p:sp>
      <p:sp>
        <p:nvSpPr>
          <p:cNvPr id="28" name="Rectangle: Rounded Corners 27">
            <a:extLst>
              <a:ext uri="{FF2B5EF4-FFF2-40B4-BE49-F238E27FC236}">
                <a16:creationId xmlns:a16="http://schemas.microsoft.com/office/drawing/2014/main" id="{EBA3DEBA-1E6D-7A97-D0B0-8C8ADEEDACF6}"/>
              </a:ext>
            </a:extLst>
          </p:cNvPr>
          <p:cNvSpPr/>
          <p:nvPr/>
        </p:nvSpPr>
        <p:spPr>
          <a:xfrm>
            <a:off x="5014074" y="6311218"/>
            <a:ext cx="2192930" cy="4478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Narration</a:t>
            </a:r>
            <a:endParaRPr lang="en-US"/>
          </a:p>
        </p:txBody>
      </p:sp>
      <p:sp>
        <p:nvSpPr>
          <p:cNvPr id="30" name="Double Brace 29">
            <a:extLst>
              <a:ext uri="{FF2B5EF4-FFF2-40B4-BE49-F238E27FC236}">
                <a16:creationId xmlns:a16="http://schemas.microsoft.com/office/drawing/2014/main" id="{70088BBF-D9DF-BA63-7689-1C8E1B8E175B}"/>
              </a:ext>
            </a:extLst>
          </p:cNvPr>
          <p:cNvSpPr/>
          <p:nvPr/>
        </p:nvSpPr>
        <p:spPr>
          <a:xfrm>
            <a:off x="4641801" y="4240443"/>
            <a:ext cx="2908396" cy="158798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855CE911-F4B7-A0D4-3C8A-5ACA88FE790F}"/>
              </a:ext>
            </a:extLst>
          </p:cNvPr>
          <p:cNvSpPr txBox="1"/>
          <p:nvPr/>
        </p:nvSpPr>
        <p:spPr>
          <a:xfrm>
            <a:off x="2175383" y="4884652"/>
            <a:ext cx="2468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Generative AI Helpers</a:t>
            </a:r>
          </a:p>
        </p:txBody>
      </p:sp>
      <p:sp>
        <p:nvSpPr>
          <p:cNvPr id="32" name="TextBox 31">
            <a:extLst>
              <a:ext uri="{FF2B5EF4-FFF2-40B4-BE49-F238E27FC236}">
                <a16:creationId xmlns:a16="http://schemas.microsoft.com/office/drawing/2014/main" id="{51ABA06B-ED48-9406-191C-08A0A58F7764}"/>
              </a:ext>
            </a:extLst>
          </p:cNvPr>
          <p:cNvSpPr txBox="1"/>
          <p:nvPr/>
        </p:nvSpPr>
        <p:spPr>
          <a:xfrm>
            <a:off x="2216100" y="6309766"/>
            <a:ext cx="2468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Other AI Capabilities</a:t>
            </a:r>
            <a:endParaRPr lang="en-US"/>
          </a:p>
        </p:txBody>
      </p:sp>
      <p:sp>
        <p:nvSpPr>
          <p:cNvPr id="33" name="Rectangle: Rounded Corners 32">
            <a:extLst>
              <a:ext uri="{FF2B5EF4-FFF2-40B4-BE49-F238E27FC236}">
                <a16:creationId xmlns:a16="http://schemas.microsoft.com/office/drawing/2014/main" id="{E761BF52-FE39-6270-94D2-9CB51474AEF7}"/>
              </a:ext>
            </a:extLst>
          </p:cNvPr>
          <p:cNvSpPr/>
          <p:nvPr/>
        </p:nvSpPr>
        <p:spPr>
          <a:xfrm>
            <a:off x="505897" y="1126992"/>
            <a:ext cx="1255696" cy="393361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83334286-917F-7DDC-F520-02541123BEED}"/>
              </a:ext>
            </a:extLst>
          </p:cNvPr>
          <p:cNvSpPr/>
          <p:nvPr/>
        </p:nvSpPr>
        <p:spPr>
          <a:xfrm rot="10800000">
            <a:off x="9635985" y="4617882"/>
            <a:ext cx="714041" cy="1811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F56853BB-A30E-F977-6C2F-99CA4DE805AB}"/>
              </a:ext>
            </a:extLst>
          </p:cNvPr>
          <p:cNvSpPr/>
          <p:nvPr/>
        </p:nvSpPr>
        <p:spPr>
          <a:xfrm rot="9780000">
            <a:off x="7652458" y="4856371"/>
            <a:ext cx="714041" cy="1811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176F066E-C535-F1A3-7B88-BF4F2E8B8A6E}"/>
              </a:ext>
            </a:extLst>
          </p:cNvPr>
          <p:cNvSpPr txBox="1"/>
          <p:nvPr/>
        </p:nvSpPr>
        <p:spPr>
          <a:xfrm>
            <a:off x="7887473" y="5803705"/>
            <a:ext cx="24686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Generate and insert helpers</a:t>
            </a:r>
            <a:endParaRPr lang="en-US"/>
          </a:p>
        </p:txBody>
      </p:sp>
      <p:sp>
        <p:nvSpPr>
          <p:cNvPr id="44" name="Arrow: Up 43">
            <a:extLst>
              <a:ext uri="{FF2B5EF4-FFF2-40B4-BE49-F238E27FC236}">
                <a16:creationId xmlns:a16="http://schemas.microsoft.com/office/drawing/2014/main" id="{087D65D5-5F5F-3826-72EE-F60E63EDD9FC}"/>
              </a:ext>
            </a:extLst>
          </p:cNvPr>
          <p:cNvSpPr/>
          <p:nvPr/>
        </p:nvSpPr>
        <p:spPr>
          <a:xfrm rot="5400000">
            <a:off x="3173060" y="2678633"/>
            <a:ext cx="536982" cy="23977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008394CC-C320-2AB1-9240-67551107D05D}"/>
              </a:ext>
            </a:extLst>
          </p:cNvPr>
          <p:cNvSpPr txBox="1"/>
          <p:nvPr/>
        </p:nvSpPr>
        <p:spPr>
          <a:xfrm>
            <a:off x="2413871" y="3698026"/>
            <a:ext cx="2468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arenR"/>
            </a:pPr>
            <a:r>
              <a:rPr lang="en-US">
                <a:solidFill>
                  <a:schemeClr val="bg1"/>
                </a:solidFill>
                <a:cs typeface="Arial"/>
              </a:rPr>
              <a:t>Interrogate</a:t>
            </a:r>
          </a:p>
        </p:txBody>
      </p:sp>
      <p:sp>
        <p:nvSpPr>
          <p:cNvPr id="49" name="Arrow: Up 48">
            <a:extLst>
              <a:ext uri="{FF2B5EF4-FFF2-40B4-BE49-F238E27FC236}">
                <a16:creationId xmlns:a16="http://schemas.microsoft.com/office/drawing/2014/main" id="{F6729EED-7A34-0FE9-2403-F41937A10DBC}"/>
              </a:ext>
            </a:extLst>
          </p:cNvPr>
          <p:cNvSpPr/>
          <p:nvPr/>
        </p:nvSpPr>
        <p:spPr>
          <a:xfrm rot="-5400000">
            <a:off x="3138158" y="1957350"/>
            <a:ext cx="536982" cy="23977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7E8B9129-6FD2-6C87-5126-C19A2456BB6D}"/>
              </a:ext>
            </a:extLst>
          </p:cNvPr>
          <p:cNvSpPr txBox="1"/>
          <p:nvPr/>
        </p:nvSpPr>
        <p:spPr>
          <a:xfrm>
            <a:off x="2413870" y="2976743"/>
            <a:ext cx="2468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Arial"/>
              </a:rPr>
              <a:t>2) Refine</a:t>
            </a:r>
          </a:p>
        </p:txBody>
      </p:sp>
      <p:sp>
        <p:nvSpPr>
          <p:cNvPr id="61" name="Arrow: Up 60">
            <a:extLst>
              <a:ext uri="{FF2B5EF4-FFF2-40B4-BE49-F238E27FC236}">
                <a16:creationId xmlns:a16="http://schemas.microsoft.com/office/drawing/2014/main" id="{2CED999E-7864-6521-E64E-B6709A6137A5}"/>
              </a:ext>
            </a:extLst>
          </p:cNvPr>
          <p:cNvSpPr/>
          <p:nvPr/>
        </p:nvSpPr>
        <p:spPr>
          <a:xfrm rot="5400000">
            <a:off x="4601080" y="-540963"/>
            <a:ext cx="536982" cy="533518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0EC09C3-3424-AFEB-FCDD-0D03B5599F1D}"/>
              </a:ext>
            </a:extLst>
          </p:cNvPr>
          <p:cNvSpPr txBox="1"/>
          <p:nvPr/>
        </p:nvSpPr>
        <p:spPr>
          <a:xfrm>
            <a:off x="2408052" y="1947170"/>
            <a:ext cx="54933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Arial"/>
              </a:rPr>
              <a:t>3) Query</a:t>
            </a:r>
          </a:p>
        </p:txBody>
      </p:sp>
      <p:sp>
        <p:nvSpPr>
          <p:cNvPr id="63" name="TextBox 62">
            <a:extLst>
              <a:ext uri="{FF2B5EF4-FFF2-40B4-BE49-F238E27FC236}">
                <a16:creationId xmlns:a16="http://schemas.microsoft.com/office/drawing/2014/main" id="{F7BC75EA-A863-9805-666A-48F53F0B856B}"/>
              </a:ext>
            </a:extLst>
          </p:cNvPr>
          <p:cNvSpPr txBox="1"/>
          <p:nvPr/>
        </p:nvSpPr>
        <p:spPr>
          <a:xfrm>
            <a:off x="500146" y="4017948"/>
            <a:ext cx="1607762" cy="648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GPT, </a:t>
            </a:r>
            <a:r>
              <a:rPr lang="en-US" err="1">
                <a:cs typeface="Arial"/>
              </a:rPr>
              <a:t>Groq</a:t>
            </a:r>
            <a:r>
              <a:rPr lang="en-US">
                <a:cs typeface="Arial"/>
              </a:rPr>
              <a:t>, etc...</a:t>
            </a:r>
          </a:p>
        </p:txBody>
      </p:sp>
      <p:pic>
        <p:nvPicPr>
          <p:cNvPr id="64" name="Picture 63" descr="A blue circular object with buttons&#10;&#10;Description automatically generated">
            <a:extLst>
              <a:ext uri="{FF2B5EF4-FFF2-40B4-BE49-F238E27FC236}">
                <a16:creationId xmlns:a16="http://schemas.microsoft.com/office/drawing/2014/main" id="{1522997A-FA3B-04CE-00E0-75932D52971B}"/>
              </a:ext>
            </a:extLst>
          </p:cNvPr>
          <p:cNvPicPr>
            <a:picLocks noChangeAspect="1"/>
          </p:cNvPicPr>
          <p:nvPr/>
        </p:nvPicPr>
        <p:blipFill>
          <a:blip r:embed="rId4">
            <a:alphaModFix/>
          </a:blip>
          <a:stretch>
            <a:fillRect/>
          </a:stretch>
        </p:blipFill>
        <p:spPr>
          <a:xfrm>
            <a:off x="10732438" y="1754754"/>
            <a:ext cx="914400" cy="914400"/>
          </a:xfrm>
          <a:prstGeom prst="rect">
            <a:avLst/>
          </a:prstGeom>
          <a:ln>
            <a:noFill/>
          </a:ln>
        </p:spPr>
      </p:pic>
      <p:sp>
        <p:nvSpPr>
          <p:cNvPr id="65" name="TextBox 64">
            <a:extLst>
              <a:ext uri="{FF2B5EF4-FFF2-40B4-BE49-F238E27FC236}">
                <a16:creationId xmlns:a16="http://schemas.microsoft.com/office/drawing/2014/main" id="{95EC9CAD-72F1-26C2-3BF0-9E2283B7F8C8}"/>
              </a:ext>
            </a:extLst>
          </p:cNvPr>
          <p:cNvSpPr txBox="1"/>
          <p:nvPr/>
        </p:nvSpPr>
        <p:spPr>
          <a:xfrm>
            <a:off x="10595434" y="2665691"/>
            <a:ext cx="1828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Embedding Datastore</a:t>
            </a:r>
            <a:endParaRPr lang="en-US"/>
          </a:p>
        </p:txBody>
      </p:sp>
      <p:cxnSp>
        <p:nvCxnSpPr>
          <p:cNvPr id="66" name="Straight Arrow Connector 65">
            <a:extLst>
              <a:ext uri="{FF2B5EF4-FFF2-40B4-BE49-F238E27FC236}">
                <a16:creationId xmlns:a16="http://schemas.microsoft.com/office/drawing/2014/main" id="{2FAD4E5E-9193-DB74-E386-F20ED1BDC969}"/>
              </a:ext>
            </a:extLst>
          </p:cNvPr>
          <p:cNvCxnSpPr/>
          <p:nvPr/>
        </p:nvCxnSpPr>
        <p:spPr>
          <a:xfrm>
            <a:off x="9256845" y="2046929"/>
            <a:ext cx="1507711" cy="5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059095F-8D7C-F6F4-6100-6AEBB8AD711B}"/>
              </a:ext>
            </a:extLst>
          </p:cNvPr>
          <p:cNvCxnSpPr>
            <a:cxnSpLocks/>
          </p:cNvCxnSpPr>
          <p:nvPr/>
        </p:nvCxnSpPr>
        <p:spPr>
          <a:xfrm>
            <a:off x="9361548" y="2221431"/>
            <a:ext cx="1356473" cy="2013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Arrow: Up 67">
            <a:extLst>
              <a:ext uri="{FF2B5EF4-FFF2-40B4-BE49-F238E27FC236}">
                <a16:creationId xmlns:a16="http://schemas.microsoft.com/office/drawing/2014/main" id="{B61264AE-D4FC-98F8-8520-A44D99AC1E61}"/>
              </a:ext>
            </a:extLst>
          </p:cNvPr>
          <p:cNvSpPr/>
          <p:nvPr/>
        </p:nvSpPr>
        <p:spPr>
          <a:xfrm rot="16200000">
            <a:off x="4606896" y="-1285512"/>
            <a:ext cx="536982" cy="533518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1F959ACC-02E5-DA90-1E1A-808D62731F03}"/>
              </a:ext>
            </a:extLst>
          </p:cNvPr>
          <p:cNvSpPr txBox="1"/>
          <p:nvPr/>
        </p:nvSpPr>
        <p:spPr>
          <a:xfrm>
            <a:off x="2396418" y="1208436"/>
            <a:ext cx="54933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Arial"/>
              </a:rPr>
              <a:t>4) Craft Response</a:t>
            </a:r>
          </a:p>
        </p:txBody>
      </p:sp>
      <p:pic>
        <p:nvPicPr>
          <p:cNvPr id="6" name="Picture 5" descr="A computer screen with a person on it&#10;&#10;Description automatically generated">
            <a:extLst>
              <a:ext uri="{FF2B5EF4-FFF2-40B4-BE49-F238E27FC236}">
                <a16:creationId xmlns:a16="http://schemas.microsoft.com/office/drawing/2014/main" id="{B8BA13B8-4227-8FF7-06F7-C022E10481FC}"/>
              </a:ext>
            </a:extLst>
          </p:cNvPr>
          <p:cNvPicPr>
            <a:picLocks noChangeAspect="1"/>
          </p:cNvPicPr>
          <p:nvPr/>
        </p:nvPicPr>
        <p:blipFill>
          <a:blip r:embed="rId7"/>
          <a:stretch>
            <a:fillRect/>
          </a:stretch>
        </p:blipFill>
        <p:spPr>
          <a:xfrm>
            <a:off x="696723" y="1125682"/>
            <a:ext cx="876566" cy="919194"/>
          </a:xfrm>
          <a:prstGeom prst="rect">
            <a:avLst/>
          </a:prstGeom>
        </p:spPr>
      </p:pic>
    </p:spTree>
    <p:extLst>
      <p:ext uri="{BB962C8B-B14F-4D97-AF65-F5344CB8AC3E}">
        <p14:creationId xmlns:p14="http://schemas.microsoft.com/office/powerpoint/2010/main" val="896421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F3501-46FF-7CA3-0DA2-5E447F669D92}"/>
              </a:ext>
            </a:extLst>
          </p:cNvPr>
          <p:cNvSpPr>
            <a:spLocks noGrp="1"/>
          </p:cNvSpPr>
          <p:nvPr>
            <p:ph type="title"/>
          </p:nvPr>
        </p:nvSpPr>
        <p:spPr/>
        <p:txBody>
          <a:bodyPr/>
          <a:lstStyle/>
          <a:p>
            <a:r>
              <a:rPr lang="en-US"/>
              <a:t>Reimagined Front-End</a:t>
            </a:r>
          </a:p>
        </p:txBody>
      </p:sp>
      <p:pic>
        <p:nvPicPr>
          <p:cNvPr id="14" name="Picture 13" descr="A screenshot of a computer&#10;&#10;Description automatically generated">
            <a:extLst>
              <a:ext uri="{FF2B5EF4-FFF2-40B4-BE49-F238E27FC236}">
                <a16:creationId xmlns:a16="http://schemas.microsoft.com/office/drawing/2014/main" id="{863444E8-7F96-748B-FE6D-25FC0994D502}"/>
              </a:ext>
            </a:extLst>
          </p:cNvPr>
          <p:cNvPicPr>
            <a:picLocks noChangeAspect="1"/>
          </p:cNvPicPr>
          <p:nvPr/>
        </p:nvPicPr>
        <p:blipFill>
          <a:blip r:embed="rId2"/>
          <a:stretch>
            <a:fillRect/>
          </a:stretch>
        </p:blipFill>
        <p:spPr>
          <a:xfrm>
            <a:off x="2054627" y="1117137"/>
            <a:ext cx="8438487" cy="4839433"/>
          </a:xfrm>
          <a:prstGeom prst="rect">
            <a:avLst/>
          </a:prstGeom>
        </p:spPr>
      </p:pic>
    </p:spTree>
    <p:extLst>
      <p:ext uri="{BB962C8B-B14F-4D97-AF65-F5344CB8AC3E}">
        <p14:creationId xmlns:p14="http://schemas.microsoft.com/office/powerpoint/2010/main" val="3639478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F3501-46FF-7CA3-0DA2-5E447F669D92}"/>
              </a:ext>
            </a:extLst>
          </p:cNvPr>
          <p:cNvSpPr>
            <a:spLocks noGrp="1"/>
          </p:cNvSpPr>
          <p:nvPr>
            <p:ph type="title"/>
          </p:nvPr>
        </p:nvSpPr>
        <p:spPr/>
        <p:txBody>
          <a:bodyPr/>
          <a:lstStyle/>
          <a:p>
            <a:r>
              <a:rPr lang="en-US" err="1"/>
              <a:t>GovAI</a:t>
            </a:r>
            <a:r>
              <a:rPr lang="en-US"/>
              <a:t>: Assistive AI Agent</a:t>
            </a:r>
          </a:p>
        </p:txBody>
      </p:sp>
      <p:pic>
        <p:nvPicPr>
          <p:cNvPr id="12" name="Picture 11" descr="A screenshot of a computer&#10;&#10;Description automatically generated">
            <a:extLst>
              <a:ext uri="{FF2B5EF4-FFF2-40B4-BE49-F238E27FC236}">
                <a16:creationId xmlns:a16="http://schemas.microsoft.com/office/drawing/2014/main" id="{CF35CE42-441E-827D-6A4A-4CCD2A5B3DCB}"/>
              </a:ext>
            </a:extLst>
          </p:cNvPr>
          <p:cNvPicPr>
            <a:picLocks noChangeAspect="1"/>
          </p:cNvPicPr>
          <p:nvPr/>
        </p:nvPicPr>
        <p:blipFill>
          <a:blip r:embed="rId2"/>
          <a:stretch>
            <a:fillRect/>
          </a:stretch>
        </p:blipFill>
        <p:spPr>
          <a:xfrm>
            <a:off x="2209800" y="902970"/>
            <a:ext cx="7772400" cy="5052060"/>
          </a:xfrm>
          <a:prstGeom prst="rect">
            <a:avLst/>
          </a:prstGeom>
        </p:spPr>
      </p:pic>
    </p:spTree>
    <p:extLst>
      <p:ext uri="{BB962C8B-B14F-4D97-AF65-F5344CB8AC3E}">
        <p14:creationId xmlns:p14="http://schemas.microsoft.com/office/powerpoint/2010/main" val="2185607390"/>
      </p:ext>
    </p:extLst>
  </p:cSld>
  <p:clrMapOvr>
    <a:masterClrMapping/>
  </p:clrMapOvr>
</p:sld>
</file>

<file path=ppt/theme/theme1.xml><?xml version="1.0" encoding="utf-8"?>
<a:theme xmlns:a="http://schemas.openxmlformats.org/drawingml/2006/main" name="1_Office Theme">
  <a:themeElements>
    <a:clrScheme name="Custom 18">
      <a:dk1>
        <a:srgbClr val="000000"/>
      </a:dk1>
      <a:lt1>
        <a:srgbClr val="FFFFFF"/>
      </a:lt1>
      <a:dk2>
        <a:srgbClr val="44546A"/>
      </a:dk2>
      <a:lt2>
        <a:srgbClr val="E7E6E6"/>
      </a:lt2>
      <a:accent1>
        <a:srgbClr val="1DA2FE"/>
      </a:accent1>
      <a:accent2>
        <a:srgbClr val="44F8B4"/>
      </a:accent2>
      <a:accent3>
        <a:srgbClr val="4A5EEB"/>
      </a:accent3>
      <a:accent4>
        <a:srgbClr val="BECDDE"/>
      </a:accent4>
      <a:accent5>
        <a:srgbClr val="00162A"/>
      </a:accent5>
      <a:accent6>
        <a:srgbClr val="4EC6FE"/>
      </a:accent6>
      <a:hlink>
        <a:srgbClr val="454FE4"/>
      </a:hlink>
      <a:folHlink>
        <a:srgbClr val="36127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ab073d1-2bbf-472d-bf97-63eb3c7cfd75">
      <UserInfo>
        <DisplayName>Allison Turi</DisplayName>
        <AccountId>53</AccountId>
        <AccountType/>
      </UserInfo>
      <UserInfo>
        <DisplayName>Stephanie Wilson</DisplayName>
        <AccountId>12</AccountId>
        <AccountType/>
      </UserInfo>
      <UserInfo>
        <DisplayName>Rachel Teter</DisplayName>
        <AccountId>41</AccountId>
        <AccountType/>
      </UserInfo>
    </SharedWithUsers>
    <Dev_x0020_Subcategory xmlns="d22de5fc-a10f-429e-8abd-5447c3dde041" xsi:nil="true"/>
    <Purpose_Change xmlns="d22de5fc-a10f-429e-8abd-5447c3dde041">Purpose:
A light themed version of our company PowerPoint template with "Proprietary" in the footer.
Change:
Added "Persona" slide.</Purpose_Change>
    <NHO xmlns="d22de5fc-a10f-429e-8abd-5447c3dde041">false</NHO>
    <Owner xmlns="d22de5fc-a10f-429e-8abd-5447c3dde041">
      <UserInfo>
        <DisplayName>Stephanie W. Haynes</DisplayName>
        <AccountId>15</AccountId>
        <AccountType/>
      </UserInfo>
    </Owner>
    <Date_x0020_Reviewed xmlns="d22de5fc-a10f-429e-8abd-5447c3dde041">2024-04-05T04:00:00+00:00</Date_x0020_Reviewed>
    <Asset_x0020_Number xmlns="d22de5fc-a10f-429e-8abd-5447c3dde041">MST-306.1</Asset_x0020_Number>
    <DepartmentTaxHTField0 xmlns="d22de5fc-a10f-429e-8abd-5447c3dde041">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acdd779c-96e1-477a-ab70-e3bd70fdf670</TermId>
        </TermInfo>
      </Terms>
    </DepartmentTaxHTField0>
    <TaxCatchAll xmlns="9f2012f7-6a04-4819-a7b1-46f7d537cb2f">
      <Value>19</Value>
    </TaxCatchAll>
    <Record_x0020_Retention_x0020_Requirement xmlns="d22de5fc-a10f-429e-8abd-5447c3dde041">false</Record_x0020_Retention_x0020_Requirement>
    <Workflow_x0020_Requested xmlns="d22de5fc-a10f-429e-8abd-5447c3dde041">false</Workflow_x0020_Requested>
    <TaxKeywordTaxHTField xmlns="9f2012f7-6a04-4819-a7b1-46f7d537cb2f">
      <Terms xmlns="http://schemas.microsoft.com/office/infopath/2007/PartnerControls"/>
    </TaxKeywordTaxHTField>
    <Capture_x0020_Data xmlns="d22de5fc-a10f-429e-8abd-5447c3dde041">false</Capture_x0020_Data>
    <Revision_x0020_Date xmlns="d22de5fc-a10f-429e-8abd-5447c3dde041">2024-04-05T04:00:00+00:00</Revision_x0020_Date>
    <Internal_x0020_Recommended_x0020_Format xmlns="d22de5fc-a10f-429e-8abd-5447c3dde041">InfoPath</Internal_x0020_Recommended_x0020_Format>
    <NeworChange xmlns="d22de5fc-a10f-429e-8abd-5447c3dde041">New</NeworChange>
    <Audience xmlns="d22de5fc-a10f-429e-8abd-5447c3dde041">
      <Value>Internal</Value>
    </Audience>
    <Asset_x0020_Type xmlns="d22de5fc-a10f-429e-8abd-5447c3dde041">Template</Asset_x0020_Type>
    <DocLink xmlns="d22de5fc-a10f-429e-8abd-5447c3dde041" xsi:nil="true"/>
    <Wet_x0020_Signature xmlns="d22de5fc-a10f-429e-8abd-5447c3dde041">false</Wet_x0020_Signatur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59EDB11386364A9452A1FF709EED96" ma:contentTypeVersion="36" ma:contentTypeDescription="Create a new document." ma:contentTypeScope="" ma:versionID="d683a86329208d12b8ea90b783e3c7ce">
  <xsd:schema xmlns:xsd="http://www.w3.org/2001/XMLSchema" xmlns:xs="http://www.w3.org/2001/XMLSchema" xmlns:p="http://schemas.microsoft.com/office/2006/metadata/properties" xmlns:ns1="d22de5fc-a10f-429e-8abd-5447c3dde041" xmlns:ns3="9f2012f7-6a04-4819-a7b1-46f7d537cb2f" xmlns:ns4="fab073d1-2bbf-472d-bf97-63eb3c7cfd75" targetNamespace="http://schemas.microsoft.com/office/2006/metadata/properties" ma:root="true" ma:fieldsID="cce0143278f03710c68f7cb6a7d80aff" ns1:_="" ns3:_="" ns4:_="">
    <xsd:import namespace="d22de5fc-a10f-429e-8abd-5447c3dde041"/>
    <xsd:import namespace="9f2012f7-6a04-4819-a7b1-46f7d537cb2f"/>
    <xsd:import namespace="fab073d1-2bbf-472d-bf97-63eb3c7cfd75"/>
    <xsd:element name="properties">
      <xsd:complexType>
        <xsd:sequence>
          <xsd:element name="documentManagement">
            <xsd:complexType>
              <xsd:all>
                <xsd:element ref="ns1:Asset_x0020_Type"/>
                <xsd:element ref="ns1:Asset_x0020_Number"/>
                <xsd:element ref="ns1:Revision_x0020_Date"/>
                <xsd:element ref="ns1:Dev_x0020_Subcategory" minOccurs="0"/>
                <xsd:element ref="ns1:Owner"/>
                <xsd:element ref="ns1:Audience" minOccurs="0"/>
                <xsd:element ref="ns1:Internal_x0020_Recommended_x0020_Format" minOccurs="0"/>
                <xsd:element ref="ns1:Wet_x0020_Signature" minOccurs="0"/>
                <xsd:element ref="ns1:Date_x0020_Reviewed" minOccurs="0"/>
                <xsd:element ref="ns1:Purpose_Change" minOccurs="0"/>
                <xsd:element ref="ns1:Workflow_x0020_Requested" minOccurs="0"/>
                <xsd:element ref="ns1:DocLink" minOccurs="0"/>
                <xsd:element ref="ns1:DepartmentTaxHTField0" minOccurs="0"/>
                <xsd:element ref="ns1:Capture_x0020_Data" minOccurs="0"/>
                <xsd:element ref="ns1:Record_x0020_Retention_x0020_Requirement" minOccurs="0"/>
                <xsd:element ref="ns3:TaxCatchAll" minOccurs="0"/>
                <xsd:element ref="ns1:MediaServiceMetadata" minOccurs="0"/>
                <xsd:element ref="ns1:MediaServiceFastMetadata" minOccurs="0"/>
                <xsd:element ref="ns1:NHO" minOccurs="0"/>
                <xsd:element ref="ns1:NeworChange" minOccurs="0"/>
                <xsd:element ref="ns1:MediaServiceObjectDetectorVersions" minOccurs="0"/>
                <xsd:element ref="ns4:SharedWithUsers" minOccurs="0"/>
                <xsd:element ref="ns4:SharedWithDetails" minOccurs="0"/>
                <xsd:element ref="ns1:MediaServiceSearchProperties" minOccurs="0"/>
                <xsd:element ref="ns3:TaxKeyword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2de5fc-a10f-429e-8abd-5447c3dde041" elementFormDefault="qualified">
    <xsd:import namespace="http://schemas.microsoft.com/office/2006/documentManagement/types"/>
    <xsd:import namespace="http://schemas.microsoft.com/office/infopath/2007/PartnerControls"/>
    <xsd:element name="Asset_x0020_Type" ma:index="0" ma:displayName="Asset Type" ma:format="Dropdown" ma:internalName="Asset_x0020_Type" ma:readOnly="false">
      <xsd:simpleType>
        <xsd:restriction base="dms:Choice">
          <xsd:enumeration value="Policy"/>
          <xsd:enumeration value="Process Diagram"/>
          <xsd:enumeration value="Instruction"/>
          <xsd:enumeration value="Procedure(SOP)"/>
          <xsd:enumeration value="Form"/>
          <xsd:enumeration value="Template"/>
          <xsd:enumeration value="Guideline"/>
          <xsd:enumeration value="Checklist"/>
          <xsd:enumeration value="Manual"/>
          <xsd:enumeration value="Handbook"/>
          <xsd:enumeration value="Lifecycle"/>
          <xsd:enumeration value="Organization Chart"/>
          <xsd:enumeration value="Informational"/>
        </xsd:restriction>
      </xsd:simpleType>
    </xsd:element>
    <xsd:element name="Asset_x0020_Number" ma:index="1" ma:displayName="Asset Number" ma:internalName="Asset_x0020_Number" ma:readOnly="false">
      <xsd:simpleType>
        <xsd:restriction base="dms:Text">
          <xsd:maxLength value="255"/>
        </xsd:restriction>
      </xsd:simpleType>
    </xsd:element>
    <xsd:element name="Revision_x0020_Date" ma:index="2" ma:displayName="Revision Date" ma:format="DateOnly" ma:internalName="Revision_x0020_Date">
      <xsd:simpleType>
        <xsd:restriction base="dms:DateTime"/>
      </xsd:simpleType>
    </xsd:element>
    <xsd:element name="Dev_x0020_Subcategory" ma:index="6" nillable="true" ma:displayName="Process Category" ma:format="Dropdown" ma:internalName="Dev_x0020_Subcategory" ma:readOnly="false">
      <xsd:simpleType>
        <xsd:restriction base="dms:Choice">
          <xsd:enumeration value="Project Management"/>
          <xsd:enumeration value="Process Management"/>
          <xsd:enumeration value="Support"/>
          <xsd:enumeration value="Engineering"/>
          <xsd:enumeration value="Digital"/>
          <xsd:enumeration value="Leadership &amp; Strategic Planning"/>
          <xsd:enumeration value="Support and Resource Planning"/>
          <xsd:enumeration value="Operations"/>
          <xsd:enumeration value="Performance Evaluation"/>
          <xsd:enumeration value="Process Management"/>
          <xsd:enumeration value="Improvement"/>
        </xsd:restriction>
      </xsd:simpleType>
    </xsd:element>
    <xsd:element name="Owner" ma:index="7"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Audience" ma:index="8" nillable="true" ma:displayName="Audience" ma:default="Internal" ma:internalName="Audience" ma:readOnly="false">
      <xsd:complexType>
        <xsd:complexContent>
          <xsd:extension base="dms:MultiChoice">
            <xsd:sequence>
              <xsd:element name="Value" maxOccurs="unbounded" minOccurs="0" nillable="true">
                <xsd:simpleType>
                  <xsd:restriction base="dms:Choice">
                    <xsd:enumeration value="Internal"/>
                    <xsd:enumeration value="External"/>
                  </xsd:restriction>
                </xsd:simpleType>
              </xsd:element>
            </xsd:sequence>
          </xsd:extension>
        </xsd:complexContent>
      </xsd:complexType>
    </xsd:element>
    <xsd:element name="Internal_x0020_Recommended_x0020_Format" ma:index="9" nillable="true" ma:displayName="Internal Recommended Format" ma:default="InfoPath" ma:format="Dropdown" ma:internalName="Internal_x0020_Recommended_x0020_Format" ma:readOnly="false">
      <xsd:simpleType>
        <xsd:restriction base="dms:Choice">
          <xsd:enumeration value="InfoPath"/>
          <xsd:enumeration value="SharePoint List"/>
          <xsd:enumeration value="PDF"/>
          <xsd:enumeration value="PDF Fillable"/>
        </xsd:restriction>
      </xsd:simpleType>
    </xsd:element>
    <xsd:element name="Wet_x0020_Signature" ma:index="10" nillable="true" ma:displayName="Wet Signature" ma:default="0" ma:internalName="Wet_x0020_Signature" ma:readOnly="false">
      <xsd:simpleType>
        <xsd:restriction base="dms:Boolean"/>
      </xsd:simpleType>
    </xsd:element>
    <xsd:element name="Date_x0020_Reviewed" ma:index="11" nillable="true" ma:displayName="Last Reviewed Date" ma:default="[today]" ma:format="DateOnly" ma:internalName="Date_x0020_Reviewed" ma:readOnly="false">
      <xsd:simpleType>
        <xsd:restriction base="dms:DateTime"/>
      </xsd:simpleType>
    </xsd:element>
    <xsd:element name="Purpose_Change" ma:index="12" nillable="true" ma:displayName="Purpose and Change" ma:description="Add a Purpose for new documents and &#10;Add a Change description in case of change" ma:format="Dropdown" ma:internalName="Purpose_Change" ma:readOnly="false">
      <xsd:simpleType>
        <xsd:restriction base="dms:Note"/>
      </xsd:simpleType>
    </xsd:element>
    <xsd:element name="Workflow_x0020_Requested" ma:index="13" nillable="true" ma:displayName="Workflow Requested" ma:default="0" ma:hidden="true" ma:internalName="Workflow_x0020_Requested" ma:readOnly="false">
      <xsd:simpleType>
        <xsd:restriction base="dms:Boolean"/>
      </xsd:simpleType>
    </xsd:element>
    <xsd:element name="DocLink" ma:index="14" nillable="true" ma:displayName="DocLink" ma:hidden="true" ma:internalName="DocLink" ma:readOnly="false">
      <xsd:simpleType>
        <xsd:restriction base="dms:Text">
          <xsd:maxLength value="255"/>
        </xsd:restriction>
      </xsd:simpleType>
    </xsd:element>
    <xsd:element name="DepartmentTaxHTField0" ma:index="18" ma:taxonomy="true" ma:internalName="DepartmentTaxHTField0" ma:taxonomyFieldName="Department" ma:displayName="Department" ma:readOnly="false" ma:fieldId="{2ae19650-2eab-445b-b6ba-d09724118cb9}" ma:sspId="c7791875-b375-4650-a9b1-b360806cc45a" ma:termSetId="a49ca6bb-e8e3-4c43-a5dc-e04e81702be8" ma:anchorId="00000000-0000-0000-0000-000000000000" ma:open="false" ma:isKeyword="false">
      <xsd:complexType>
        <xsd:sequence>
          <xsd:element ref="pc:Terms" minOccurs="0" maxOccurs="1"/>
        </xsd:sequence>
      </xsd:complexType>
    </xsd:element>
    <xsd:element name="Capture_x0020_Data" ma:index="19" nillable="true" ma:displayName="Capture Data" ma:default="0" ma:hidden="true" ma:internalName="Capture_x0020_Data" ma:readOnly="false">
      <xsd:simpleType>
        <xsd:restriction base="dms:Boolean"/>
      </xsd:simpleType>
    </xsd:element>
    <xsd:element name="Record_x0020_Retention_x0020_Requirement" ma:index="20" nillable="true" ma:displayName="Record Retention Requirement" ma:default="0" ma:hidden="true" ma:internalName="Record_x0020_Retention_x0020_Requirement" ma:readOnly="false">
      <xsd:simpleType>
        <xsd:restriction base="dms:Boolean"/>
      </xsd:simpleType>
    </xsd:element>
    <xsd:element name="MediaServiceMetadata" ma:index="26" nillable="true" ma:displayName="MediaServiceMetadata" ma:hidden="true" ma:internalName="MediaServiceMetadata" ma:readOnly="true">
      <xsd:simpleType>
        <xsd:restriction base="dms:Note"/>
      </xsd:simpleType>
    </xsd:element>
    <xsd:element name="MediaServiceFastMetadata" ma:index="27" nillable="true" ma:displayName="MediaServiceFastMetadata" ma:hidden="true" ma:internalName="MediaServiceFastMetadata" ma:readOnly="true">
      <xsd:simpleType>
        <xsd:restriction base="dms:Note"/>
      </xsd:simpleType>
    </xsd:element>
    <xsd:element name="NHO" ma:index="28" nillable="true" ma:displayName="NHO" ma:default="0" ma:hidden="true" ma:internalName="NHO" ma:readOnly="false">
      <xsd:simpleType>
        <xsd:restriction base="dms:Boolean"/>
      </xsd:simpleType>
    </xsd:element>
    <xsd:element name="NeworChange" ma:index="30" nillable="true" ma:displayName="New or Change" ma:description="Choice if this is a new or changed document." ma:format="Dropdown" ma:internalName="NeworChange">
      <xsd:simpleType>
        <xsd:restriction base="dms:Choice">
          <xsd:enumeration value="New"/>
          <xsd:enumeration value="Change"/>
        </xsd:restriction>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MediaServiceSearchProperties" ma:index="3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2012f7-6a04-4819-a7b1-46f7d537cb2f"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657a582f-93b5-480b-aa93-145ea583d228}" ma:internalName="TaxCatchAll" ma:readOnly="false" ma:showField="CatchAllData" ma:web="9f2012f7-6a04-4819-a7b1-46f7d537cb2f">
      <xsd:complexType>
        <xsd:complexContent>
          <xsd:extension base="dms:MultiChoiceLookup">
            <xsd:sequence>
              <xsd:element name="Value" type="dms:Lookup" maxOccurs="unbounded" minOccurs="0" nillable="true"/>
            </xsd:sequence>
          </xsd:extension>
        </xsd:complexContent>
      </xsd:complexType>
    </xsd:element>
    <xsd:element name="TaxKeywordTaxHTField" ma:index="36" nillable="true" ma:taxonomy="true" ma:internalName="TaxKeywordTaxHTField" ma:taxonomyFieldName="TaxKeyword" ma:displayName="Enterprise Keywords" ma:fieldId="{23f27201-bee3-471e-b2e7-b64fd8b7ca38}" ma:taxonomyMulti="true" ma:sspId="c7791875-b375-4650-a9b1-b360806cc45a"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ab073d1-2bbf-472d-bf97-63eb3c7cfd75" elementFormDefault="qualified">
    <xsd:import namespace="http://schemas.microsoft.com/office/2006/documentManagement/types"/>
    <xsd:import namespace="http://schemas.microsoft.com/office/infopath/2007/PartnerControls"/>
    <xsd:element name="SharedWithUsers" ma:index="3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61334-554D-4F0A-9561-5AE83B592B95}">
  <ds:schemaRefs>
    <ds:schemaRef ds:uri="http://www.w3.org/XML/1998/namespace"/>
    <ds:schemaRef ds:uri="http://schemas.openxmlformats.org/package/2006/metadata/core-properties"/>
    <ds:schemaRef ds:uri="http://purl.org/dc/terms/"/>
    <ds:schemaRef ds:uri="http://purl.org/dc/elements/1.1/"/>
    <ds:schemaRef ds:uri="fab073d1-2bbf-472d-bf97-63eb3c7cfd75"/>
    <ds:schemaRef ds:uri="http://schemas.microsoft.com/office/2006/documentManagement/types"/>
    <ds:schemaRef ds:uri="d22de5fc-a10f-429e-8abd-5447c3dde041"/>
    <ds:schemaRef ds:uri="9f2012f7-6a04-4819-a7b1-46f7d537cb2f"/>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BDC2C0D1-06CC-4F1A-A604-81A32DACE465}">
  <ds:schemaRefs>
    <ds:schemaRef ds:uri="http://schemas.microsoft.com/sharepoint/v3/contenttype/forms"/>
  </ds:schemaRefs>
</ds:datastoreItem>
</file>

<file path=customXml/itemProps3.xml><?xml version="1.0" encoding="utf-8"?>
<ds:datastoreItem xmlns:ds="http://schemas.openxmlformats.org/officeDocument/2006/customXml" ds:itemID="{10D26ECB-48F8-4631-8345-63F97D205E5F}">
  <ds:schemaRefs>
    <ds:schemaRef ds:uri="9f2012f7-6a04-4819-a7b1-46f7d537cb2f"/>
    <ds:schemaRef ds:uri="d22de5fc-a10f-429e-8abd-5447c3dde041"/>
    <ds:schemaRef ds:uri="fab073d1-2bbf-472d-bf97-63eb3c7cfd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824</Words>
  <Application>Microsoft Macintosh PowerPoint</Application>
  <PresentationFormat>Widescreen</PresentationFormat>
  <Paragraphs>96</Paragraphs>
  <Slides>14</Slides>
  <Notes>4</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Black</vt:lpstr>
      <vt:lpstr>Calibri</vt:lpstr>
      <vt:lpstr>Wingdings</vt:lpstr>
      <vt:lpstr>1_Office Theme</vt:lpstr>
      <vt:lpstr>Team 3 Presentation</vt:lpstr>
      <vt:lpstr>PowerPoint Presentation</vt:lpstr>
      <vt:lpstr>PowerPoint Presentation</vt:lpstr>
      <vt:lpstr>PowerPoint Presentation</vt:lpstr>
      <vt:lpstr>AI-GovLINK: What It Is</vt:lpstr>
      <vt:lpstr>About AI-GovLINK</vt:lpstr>
      <vt:lpstr>Architecture Diagram</vt:lpstr>
      <vt:lpstr>Reimagined Front-End</vt:lpstr>
      <vt:lpstr>GovAI: Assistive AI Agent</vt:lpstr>
      <vt:lpstr>PowerPoint Presentation</vt:lpstr>
      <vt:lpstr>THANK YOU</vt:lpstr>
      <vt:lpstr>Detailed Data Embedding Process</vt:lpstr>
      <vt:lpstr>Architecture Diagram</vt:lpstr>
      <vt:lpstr>Team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MetroStar PPT Template Light Mode Proprietary</dc:title>
  <dc:creator>Allison Turi</dc:creator>
  <cp:lastModifiedBy>Jonathan Bouder</cp:lastModifiedBy>
  <cp:revision>2</cp:revision>
  <dcterms:created xsi:type="dcterms:W3CDTF">2021-03-30T14:45:23Z</dcterms:created>
  <dcterms:modified xsi:type="dcterms:W3CDTF">2024-07-31T18:53:04Z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0x0101002B59EDB11386364A9452A1FF709EED96</vt:lpwstr>
  </property>
  <property fmtid="{D5CDD505-2E9C-101B-9397-08002B2CF9AE}" pid="3" name="MSIP_Label_1665d9ee-429a-4d5f-97cc-cfb56e044a6e_Enabled">
    <vt:lpwstr>true</vt:lpwstr>
  </property>
  <property fmtid="{D5CDD505-2E9C-101B-9397-08002B2CF9AE}" pid="4" name="MSIP_Label_1665d9ee-429a-4d5f-97cc-cfb56e044a6e_SetDate">
    <vt:lpwstr>2022-09-12T19:18:26Z</vt:lpwstr>
  </property>
  <property fmtid="{D5CDD505-2E9C-101B-9397-08002B2CF9AE}" pid="5" name="MSIP_Label_1665d9ee-429a-4d5f-97cc-cfb56e044a6e_Method">
    <vt:lpwstr>Privileged</vt:lpwstr>
  </property>
  <property fmtid="{D5CDD505-2E9C-101B-9397-08002B2CF9AE}" pid="6" name="MSIP_Label_1665d9ee-429a-4d5f-97cc-cfb56e044a6e_Name">
    <vt:lpwstr>1665d9ee-429a-4d5f-97cc-cfb56e044a6e</vt:lpwstr>
  </property>
  <property fmtid="{D5CDD505-2E9C-101B-9397-08002B2CF9AE}" pid="7" name="MSIP_Label_1665d9ee-429a-4d5f-97cc-cfb56e044a6e_SiteId">
    <vt:lpwstr>66cf5074-5afe-48d1-a691-a12b2121f44b</vt:lpwstr>
  </property>
  <property fmtid="{D5CDD505-2E9C-101B-9397-08002B2CF9AE}" pid="8" name="MSIP_Label_1665d9ee-429a-4d5f-97cc-cfb56e044a6e_ActionId">
    <vt:lpwstr>f1d4b021-9aa8-4ed1-81cf-b9814a099897</vt:lpwstr>
  </property>
  <property fmtid="{D5CDD505-2E9C-101B-9397-08002B2CF9AE}" pid="9" name="MSIP_Label_1665d9ee-429a-4d5f-97cc-cfb56e044a6e_ContentBits">
    <vt:lpwstr>0</vt:lpwstr>
  </property>
  <property fmtid="{D5CDD505-2E9C-101B-9397-08002B2CF9AE}" pid="10" name="MediaServiceImageTags">
    <vt:lpwstr/>
  </property>
  <property fmtid="{D5CDD505-2E9C-101B-9397-08002B2CF9AE}" pid="11" name="TaxKeyword">
    <vt:lpwstr/>
  </property>
  <property fmtid="{D5CDD505-2E9C-101B-9397-08002B2CF9AE}" pid="12" name="Department">
    <vt:lpwstr>19;#Marketing|acdd779c-96e1-477a-ab70-e3bd70fdf670</vt:lpwstr>
  </property>
</Properties>
</file>